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47"/>
  </p:handoutMasterIdLst>
  <p:sldIdLst>
    <p:sldId id="319" r:id="rId2"/>
    <p:sldId id="304" r:id="rId3"/>
    <p:sldId id="305" r:id="rId4"/>
    <p:sldId id="335" r:id="rId5"/>
    <p:sldId id="314" r:id="rId6"/>
    <p:sldId id="339" r:id="rId7"/>
    <p:sldId id="341" r:id="rId8"/>
    <p:sldId id="262" r:id="rId9"/>
    <p:sldId id="340" r:id="rId10"/>
    <p:sldId id="306" r:id="rId11"/>
    <p:sldId id="336" r:id="rId12"/>
    <p:sldId id="350" r:id="rId13"/>
    <p:sldId id="315" r:id="rId14"/>
    <p:sldId id="337" r:id="rId15"/>
    <p:sldId id="327" r:id="rId16"/>
    <p:sldId id="328" r:id="rId17"/>
    <p:sldId id="329" r:id="rId18"/>
    <p:sldId id="330" r:id="rId19"/>
    <p:sldId id="331" r:id="rId20"/>
    <p:sldId id="308" r:id="rId21"/>
    <p:sldId id="309" r:id="rId22"/>
    <p:sldId id="310" r:id="rId23"/>
    <p:sldId id="311" r:id="rId24"/>
    <p:sldId id="342" r:id="rId25"/>
    <p:sldId id="317" r:id="rId26"/>
    <p:sldId id="352" r:id="rId27"/>
    <p:sldId id="351" r:id="rId28"/>
    <p:sldId id="318" r:id="rId29"/>
    <p:sldId id="338" r:id="rId30"/>
    <p:sldId id="320" r:id="rId31"/>
    <p:sldId id="321" r:id="rId32"/>
    <p:sldId id="332" r:id="rId33"/>
    <p:sldId id="322" r:id="rId34"/>
    <p:sldId id="343" r:id="rId35"/>
    <p:sldId id="323" r:id="rId36"/>
    <p:sldId id="324" r:id="rId37"/>
    <p:sldId id="325" r:id="rId38"/>
    <p:sldId id="344" r:id="rId39"/>
    <p:sldId id="326" r:id="rId40"/>
    <p:sldId id="345" r:id="rId41"/>
    <p:sldId id="333" r:id="rId42"/>
    <p:sldId id="334" r:id="rId43"/>
    <p:sldId id="346" r:id="rId44"/>
    <p:sldId id="348" r:id="rId45"/>
    <p:sldId id="349" r:id="rId46"/>
  </p:sldIdLst>
  <p:sldSz cx="12192000" cy="6858000"/>
  <p:notesSz cx="67945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61" autoAdjust="0"/>
    <p:restoredTop sz="86380" autoAdjust="0"/>
  </p:normalViewPr>
  <p:slideViewPr>
    <p:cSldViewPr snapToGrid="0">
      <p:cViewPr varScale="1">
        <p:scale>
          <a:sx n="128" d="100"/>
          <a:sy n="128" d="100"/>
        </p:scale>
        <p:origin x="36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258" y="16291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645" y="0"/>
            <a:ext cx="2944283" cy="49829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8A4690-B2B7-4838-9E1D-2666CB62E63A}" type="datetimeFigureOut">
              <a:rPr lang="en-GB" smtClean="0"/>
              <a:pPr/>
              <a:t>27/03/2021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645" y="9433107"/>
            <a:ext cx="2944283" cy="49829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81943B-0574-4F48-8066-C7B019ED612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36766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1"/>
            <a:ext cx="12192000" cy="513556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 bwMode="invGray">
          <a:xfrm>
            <a:off x="0" y="5127625"/>
            <a:ext cx="12192000" cy="46038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3355848"/>
            <a:ext cx="10769600" cy="1673352"/>
          </a:xfrm>
        </p:spPr>
        <p:txBody>
          <a:bodyPr tIns="0" bIns="0" anchor="t"/>
          <a:lstStyle>
            <a:lvl1pPr algn="l">
              <a:defRPr sz="4700" b="1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10769600" cy="1499616"/>
          </a:xfrm>
        </p:spPr>
        <p:txBody>
          <a:bodyPr lIns="118872" tIns="0" rIns="45720" bIns="0" anchor="b"/>
          <a:lstStyle>
            <a:lvl1pPr marL="0" indent="0" algn="l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1639CF-DE20-4518-8A99-847C9DE3081F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E095A03-FA64-438A-9B3E-B4710C61F5A0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C6F985-70E0-544D-AA5D-2F3FCFE298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619"/>
            <a:ext cx="2580237" cy="16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02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701619-D700-4C71-8868-C5E78449190E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DC76A59-2CEB-4E46-ACDC-456609F431E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77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invGray">
          <a:xfrm>
            <a:off x="8798985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108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 bwMode="ltGray">
          <a:xfrm>
            <a:off x="8864600" y="0"/>
            <a:ext cx="3352800" cy="6858000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274641"/>
            <a:ext cx="25400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30480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680D3-2722-408D-B66D-B6CE8EC46D2F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376989"/>
            <a:ext cx="511598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F2A45D71-EED7-4F0B-940C-FDD304D9312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389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55448"/>
            <a:ext cx="10972800" cy="12527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85000"/>
                  <a:lumOff val="15000"/>
                </a:schemeClr>
              </a:buClr>
              <a:defRPr/>
            </a:lvl1pPr>
            <a:lvl2pPr>
              <a:buClr>
                <a:schemeClr val="tx1">
                  <a:lumMod val="85000"/>
                  <a:lumOff val="15000"/>
                </a:schemeClr>
              </a:buClr>
              <a:defRPr/>
            </a:lvl2pPr>
            <a:lvl3pPr>
              <a:buClr>
                <a:schemeClr val="tx1">
                  <a:lumMod val="85000"/>
                  <a:lumOff val="15000"/>
                </a:schemeClr>
              </a:buClr>
              <a:defRPr/>
            </a:lvl3pPr>
            <a:lvl4pPr>
              <a:buClr>
                <a:schemeClr val="tx1">
                  <a:lumMod val="85000"/>
                  <a:lumOff val="15000"/>
                </a:schemeClr>
              </a:buClr>
              <a:defRPr/>
            </a:lvl4pPr>
            <a:lvl5pPr>
              <a:buClr>
                <a:schemeClr val="tx1">
                  <a:lumMod val="85000"/>
                  <a:lumOff val="15000"/>
                </a:schemeClr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9CEE18-2F86-4815-AA4C-28B1810BE92C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ABFC629-3DA3-475E-B422-0A5F778C0E4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8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ltGray">
          <a:xfrm>
            <a:off x="0" y="1"/>
            <a:ext cx="12192000" cy="26019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5" name="Rectangle 4"/>
          <p:cNvSpPr/>
          <p:nvPr/>
        </p:nvSpPr>
        <p:spPr bwMode="invGray">
          <a:xfrm>
            <a:off x="0" y="2601914"/>
            <a:ext cx="12192000" cy="46037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9744" y="118872"/>
            <a:ext cx="10684256" cy="1636776"/>
          </a:xfrm>
        </p:spPr>
        <p:txBody>
          <a:bodyPr tIns="0" rIns="91440" bIns="0" anchor="b"/>
          <a:lstStyle>
            <a:lvl1pPr algn="l">
              <a:defRPr sz="4700" b="1" cap="none" baseline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7552" y="1828800"/>
            <a:ext cx="10696448" cy="685800"/>
          </a:xfrm>
        </p:spPr>
        <p:txBody>
          <a:bodyPr lIns="146304" tIns="0" rIns="45720" bIns="0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950E7-F59D-41FD-9C77-77B3EEF34172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6BA8E74-7F46-4E54-834F-5AD8A517EE9F}" type="slidenum">
              <a:rPr lang="en-US"/>
              <a:pPr/>
              <a:t>‹#›</a:t>
            </a:fld>
            <a:endParaRPr lang="en-US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803CBD7A-9735-1C4B-83EF-5A76B0AC7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283" y="5135712"/>
            <a:ext cx="2580237" cy="162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61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773936"/>
            <a:ext cx="5384800" cy="4623816"/>
          </a:xfrm>
        </p:spPr>
        <p:txBody>
          <a:bodyPr lIns="91440"/>
          <a:lstStyle>
            <a:lvl1pPr>
              <a:buClr>
                <a:schemeClr val="tx1">
                  <a:lumMod val="95000"/>
                  <a:lumOff val="5000"/>
                </a:schemeClr>
              </a:buClr>
              <a:defRPr sz="2800"/>
            </a:lvl1pPr>
            <a:lvl2pPr>
              <a:buClr>
                <a:schemeClr val="tx1">
                  <a:lumMod val="95000"/>
                  <a:lumOff val="5000"/>
                </a:schemeClr>
              </a:buClr>
              <a:defRPr sz="2400"/>
            </a:lvl2pPr>
            <a:lvl3pPr>
              <a:buClr>
                <a:schemeClr val="tx1">
                  <a:lumMod val="95000"/>
                  <a:lumOff val="5000"/>
                </a:schemeClr>
              </a:buClr>
              <a:defRPr sz="2000"/>
            </a:lvl3pPr>
            <a:lvl4pPr>
              <a:buClr>
                <a:schemeClr val="tx1">
                  <a:lumMod val="95000"/>
                  <a:lumOff val="5000"/>
                </a:schemeClr>
              </a:buClr>
              <a:defRPr sz="1800"/>
            </a:lvl4pPr>
            <a:lvl5pPr>
              <a:buClr>
                <a:schemeClr val="tx1">
                  <a:lumMod val="95000"/>
                  <a:lumOff val="5000"/>
                </a:schemeClr>
              </a:buCl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773936"/>
            <a:ext cx="5384800" cy="462381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AEED0A-4507-4F25-BB04-A41183D340F9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ECC4F5B8-DA3A-40A8-B45D-D218A722FD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016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98988"/>
            <a:ext cx="5386917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49512"/>
            <a:ext cx="5386917" cy="3951288"/>
          </a:xfrm>
        </p:spPr>
        <p:txBody>
          <a:bodyPr/>
          <a:lstStyle>
            <a:lvl1pPr>
              <a:buClr>
                <a:schemeClr val="tx1">
                  <a:lumMod val="95000"/>
                  <a:lumOff val="5000"/>
                </a:schemeClr>
              </a:buClr>
              <a:defRPr sz="2400"/>
            </a:lvl1pPr>
            <a:lvl2pPr>
              <a:buClr>
                <a:schemeClr val="tx1">
                  <a:lumMod val="95000"/>
                  <a:lumOff val="5000"/>
                </a:schemeClr>
              </a:buClr>
              <a:defRPr sz="2000"/>
            </a:lvl2pPr>
            <a:lvl3pPr>
              <a:buClr>
                <a:schemeClr val="tx1">
                  <a:lumMod val="95000"/>
                  <a:lumOff val="5000"/>
                </a:schemeClr>
              </a:buClr>
              <a:defRPr sz="1800"/>
            </a:lvl3pPr>
            <a:lvl4pPr>
              <a:buClr>
                <a:schemeClr val="tx1">
                  <a:lumMod val="95000"/>
                  <a:lumOff val="5000"/>
                </a:schemeClr>
              </a:buClr>
              <a:defRPr sz="1600"/>
            </a:lvl4pPr>
            <a:lvl5pPr>
              <a:buClr>
                <a:schemeClr val="tx1">
                  <a:lumMod val="95000"/>
                  <a:lumOff val="5000"/>
                </a:schemeClr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698988"/>
            <a:ext cx="5389033" cy="715355"/>
          </a:xfrm>
        </p:spPr>
        <p:txBody>
          <a:bodyPr lIns="146304" anchor="ctr"/>
          <a:lstStyle>
            <a:lvl1pPr marL="0" indent="0">
              <a:buNone/>
              <a:defRPr sz="23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4951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4DEEF8-C16D-4C0A-9E75-01A0CEAC4EFB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DE9D9F7-0101-4300-9393-E641A85FCDB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39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444240-E3BE-458E-ABDC-A00C9B3E1378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670842C-DBE2-4E48-A1B4-D69335A401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084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4E4417-5758-421B-9142-970B40155EC6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207BA0-B3BC-4585-B1DE-CB662C282A9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236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invGray">
          <a:xfrm>
            <a:off x="3807885" y="0"/>
            <a:ext cx="61383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 bwMode="invGray">
          <a:xfrm>
            <a:off x="3807885" y="0"/>
            <a:ext cx="61383" cy="14541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3784" y="152400"/>
            <a:ext cx="3364992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5837" y="1743134"/>
            <a:ext cx="7894188" cy="45588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3784" y="1730018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829A34-0849-491B-94BF-57C5E21AB71A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520018" y="6477000"/>
            <a:ext cx="7344833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938934" y="6477000"/>
            <a:ext cx="977900" cy="274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4AA4D00-15C5-4A4E-B632-DCE5D54E1DA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4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807885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6" name="Rectangle 5"/>
          <p:cNvSpPr/>
          <p:nvPr/>
        </p:nvSpPr>
        <p:spPr bwMode="invGray">
          <a:xfrm>
            <a:off x="3807885" y="0"/>
            <a:ext cx="61383" cy="685800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55448"/>
            <a:ext cx="3366867" cy="978408"/>
          </a:xfrm>
        </p:spPr>
        <p:txBody>
          <a:bodyPr lIns="73152" bIns="0" anchor="b">
            <a:sp3d prstMaterial="matte"/>
          </a:bodyPr>
          <a:lstStyle>
            <a:lvl1pPr algn="l">
              <a:defRPr sz="2000" b="0"/>
            </a:lvl1pPr>
            <a:extLst/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71741" y="1484808"/>
            <a:ext cx="8329863" cy="5373192"/>
          </a:xfrm>
          <a:solidFill>
            <a:schemeClr val="bg2">
              <a:shade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  <a:extLst/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" y="1728216"/>
            <a:ext cx="3291840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  <a:extLst/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>
          <a:xfrm>
            <a:off x="220133" y="1169988"/>
            <a:ext cx="3363384" cy="2016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95DD43-4D9F-4959-92A0-B733AD070C20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47067" y="1169988"/>
            <a:ext cx="6925733" cy="20161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shade val="50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18851" y="1169988"/>
            <a:ext cx="977900" cy="201612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276ED41C-B129-425F-9ED4-6D4C3D3130D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8442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invGray">
          <a:xfrm>
            <a:off x="0" y="1436688"/>
            <a:ext cx="12192000" cy="44450"/>
          </a:xfrm>
          <a:prstGeom prst="rect">
            <a:avLst/>
          </a:prstGeom>
          <a:solidFill>
            <a:srgbClr val="FFFFFF"/>
          </a:solidFill>
          <a:ln w="48000" cap="flat" cmpd="thickThin" algn="ctr">
            <a:noFill/>
            <a:prstDash val="solid"/>
          </a:ln>
          <a:effectLst>
            <a:outerShdw blurRad="31750" dist="10160" dir="5400000" algn="tl" rotWithShape="0">
              <a:srgbClr val="000000">
                <a:alpha val="6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7" name="Rectangle 6"/>
          <p:cNvSpPr/>
          <p:nvPr/>
        </p:nvSpPr>
        <p:spPr bwMode="ltGray">
          <a:xfrm>
            <a:off x="0" y="1"/>
            <a:ext cx="12192000" cy="1433513"/>
          </a:xfrm>
          <a:prstGeom prst="rect">
            <a:avLst/>
          </a:prstGeom>
          <a:solidFill>
            <a:srgbClr val="000000"/>
          </a:solidFill>
          <a:ln w="48000" cap="flat" cmpd="thickThin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1250950"/>
          </a:xfrm>
          <a:prstGeom prst="rect">
            <a:avLst/>
          </a:prstGeom>
        </p:spPr>
        <p:txBody>
          <a:bodyPr vert="horz" lIns="91440" rIns="45720" rtlCol="0" anchor="ctr">
            <a:normAutofit/>
            <a:scene3d>
              <a:camera prst="orthographicFront"/>
              <a:lightRig rig="threePt" dir="t">
                <a:rot lat="0" lon="0" rev="4800000"/>
              </a:lightRig>
            </a:scene3d>
            <a:sp3d prstMaterial="matte">
              <a:bevelT w="50800" h="10160"/>
            </a:sp3d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2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774825"/>
            <a:ext cx="109728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54864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77000"/>
            <a:ext cx="2844800" cy="274638"/>
          </a:xfrm>
          <a:prstGeom prst="rect">
            <a:avLst/>
          </a:prstGeom>
        </p:spPr>
        <p:txBody>
          <a:bodyPr vert="horz" lIns="109728" rIns="45720" bIns="0" rtlCol="0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95000"/>
                  </a:schemeClr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E640C10F-0C3D-41AE-AFAF-A738F58C9068}" type="datetimeFigureOut">
              <a:rPr lang="en-US"/>
              <a:pPr>
                <a:defRPr/>
              </a:pPr>
              <a:t>3/27/21</a:t>
            </a:fld>
            <a:endParaRPr lang="en-US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6927C212-D494-6D40-9F61-DC7746474F7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0004" y="5731266"/>
            <a:ext cx="1861996" cy="117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276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500" b="1" kern="1200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500" b="1">
          <a:solidFill>
            <a:srgbClr val="DDDDDD"/>
          </a:solidFill>
          <a:latin typeface="Garamond" panose="02020404030301010803" pitchFamily="18" charset="0"/>
        </a:defRPr>
      </a:lvl9pPr>
      <a:extLst/>
    </p:titleStyle>
    <p:bodyStyle>
      <a:lvl1pPr marL="438150" indent="-319088" algn="l" rtl="0" eaLnBrk="0" fontAlgn="base" hangingPunct="0">
        <a:spcBef>
          <a:spcPct val="0"/>
        </a:spcBef>
        <a:spcAft>
          <a:spcPct val="0"/>
        </a:spcAft>
        <a:buClr>
          <a:schemeClr val="tx1">
            <a:lumMod val="95000"/>
            <a:lumOff val="5000"/>
          </a:schemeClr>
        </a:buClr>
        <a:buSzPct val="80000"/>
        <a:buFont typeface="Wingdings 2" panose="05020102010507070707" pitchFamily="18" charset="2"/>
        <a:buChar char="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30250" indent="-27305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SzPct val="90000"/>
        <a:buFont typeface="Wingdings" panose="05000000000000000000" pitchFamily="2" charset="2"/>
        <a:buChar char="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95363" indent="-228600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Font typeface="Arial" panose="020B060402020202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025" indent="-182563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Font typeface="Arial" panose="020B060402020202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25575" indent="-182563" algn="l" rtl="0" eaLnBrk="0" fontAlgn="base" hangingPunct="0">
        <a:spcBef>
          <a:spcPct val="20000"/>
        </a:spcBef>
        <a:spcAft>
          <a:spcPct val="0"/>
        </a:spcAft>
        <a:buClr>
          <a:schemeClr val="tx1">
            <a:lumMod val="95000"/>
            <a:lumOff val="5000"/>
          </a:schemeClr>
        </a:buClr>
        <a:buFont typeface="Wingdings 3" panose="05040102010807070707" pitchFamily="18" charset="2"/>
        <a:buChar char=""/>
        <a:defRPr lang="en-U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27632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ct val="20000"/>
        </a:spcBef>
        <a:buClr>
          <a:schemeClr val="accent1"/>
        </a:buClr>
        <a:buSzPct val="100000"/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ct val="20000"/>
        </a:spcBef>
        <a:buClr>
          <a:schemeClr val="accent2"/>
        </a:buClr>
        <a:buFont typeface="Wingdings 2" pitchFamily="18" charset="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231136" indent="-182880" algn="l" rtl="0" eaLnBrk="1" latinLnBrk="0" hangingPunct="1">
        <a:spcBef>
          <a:spcPct val="20000"/>
        </a:spcBef>
        <a:buClr>
          <a:schemeClr val="accent3"/>
        </a:buClr>
        <a:buFont typeface="Wingdings 2" pitchFamily="18" charset="2"/>
        <a:buChar char="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32128"/>
            <a:ext cx="10769600" cy="1673352"/>
          </a:xfrm>
        </p:spPr>
        <p:txBody>
          <a:bodyPr>
            <a:noAutofit/>
          </a:bodyPr>
          <a:lstStyle/>
          <a:p>
            <a:r>
              <a:rPr lang="en-GB" sz="7200" dirty="0"/>
              <a:t>Logistic Regression</a:t>
            </a:r>
            <a:endParaRPr lang="en-IE" sz="7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81600"/>
            <a:ext cx="10769600" cy="1499616"/>
          </a:xfrm>
        </p:spPr>
        <p:txBody>
          <a:bodyPr/>
          <a:lstStyle/>
          <a:p>
            <a:r>
              <a:rPr lang="en-IE" sz="4000" dirty="0" err="1"/>
              <a:t>Dr.</a:t>
            </a:r>
            <a:r>
              <a:rPr lang="en-IE" sz="4000" dirty="0"/>
              <a:t> John S. Butler</a:t>
            </a:r>
          </a:p>
        </p:txBody>
      </p:sp>
    </p:spTree>
    <p:extLst>
      <p:ext uri="{BB962C8B-B14F-4D97-AF65-F5344CB8AC3E}">
        <p14:creationId xmlns:p14="http://schemas.microsoft.com/office/powerpoint/2010/main" val="2133905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Fitting the Model: Maximum Likelihood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b="0" dirty="0"/>
                  <a:t>The values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GB" b="0" dirty="0"/>
                  <a:t> are estimated using the method of maximum likelihood</a:t>
                </a:r>
              </a:p>
              <a:p>
                <a:r>
                  <a:rPr lang="en-GB" dirty="0"/>
                  <a:t>The likelihood is the joint probability of the data assuming conditional independence between the observations </a:t>
                </a:r>
                <a:endParaRPr lang="en-GB" b="0" dirty="0"/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h𝑒𝑖𝑔h𝑡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num>
                                  <m:den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h𝑒𝑖𝑔h𝑡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h𝑒𝑖𝑔h𝑡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GB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>
                                          <m:sSub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sup>
                                    </m:sSup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e>
                    </m:nary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5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839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00FF2-2C54-8741-870A-2C92C376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Logistic Model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06A5A-0197-8448-B109-C383F6064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622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 output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774825"/>
            <a:ext cx="5114813" cy="4625975"/>
          </a:xfrm>
        </p:spPr>
        <p:txBody>
          <a:bodyPr/>
          <a:lstStyle/>
          <a:p>
            <a:pPr marL="119062" indent="0" latinLnBrk="1">
              <a:buNone/>
            </a:pPr>
            <a:r>
              <a:rPr lang="en-US" sz="1400" dirty="0"/>
              <a:t>## Call:</a:t>
            </a:r>
            <a:br>
              <a:rPr lang="en-US" sz="1400" dirty="0"/>
            </a:br>
            <a:r>
              <a:rPr lang="en-US" sz="1400" dirty="0"/>
              <a:t>## </a:t>
            </a:r>
            <a:r>
              <a:rPr lang="en-US" sz="1400" dirty="0" err="1"/>
              <a:t>glm</a:t>
            </a:r>
            <a:r>
              <a:rPr lang="en-US" sz="1400" dirty="0"/>
              <a:t>(formula = Sex ~ parent, family = binomial("logit"), data = </a:t>
            </a:r>
            <a:r>
              <a:rPr lang="en-US" sz="1400" dirty="0" err="1"/>
              <a:t>PearsonLee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Deviance Residuals: </a:t>
            </a:r>
            <a:br>
              <a:rPr lang="en-US" sz="1400" dirty="0"/>
            </a:br>
            <a:r>
              <a:rPr lang="en-US" sz="1400" dirty="0"/>
              <a:t>##     Min       1Q   Median       3Q      Max  </a:t>
            </a:r>
            <a:br>
              <a:rPr lang="en-US" sz="1400" dirty="0"/>
            </a:br>
            <a:r>
              <a:rPr lang="en-US" sz="1400" dirty="0"/>
              <a:t>## -1.7945  -0.9660   0.4287   0.9084   1.8330  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Coefficients:</a:t>
            </a:r>
            <a:br>
              <a:rPr lang="en-US" sz="1400" dirty="0"/>
            </a:br>
            <a:r>
              <a:rPr lang="en-US" sz="1400" dirty="0"/>
              <a:t>##              Estimate Std. Error z value </a:t>
            </a:r>
            <a:r>
              <a:rPr lang="en-US" sz="1400" dirty="0" err="1"/>
              <a:t>Pr</a:t>
            </a:r>
            <a:r>
              <a:rPr lang="en-US" sz="1400" dirty="0"/>
              <a:t>(&gt;|z|)    </a:t>
            </a:r>
            <a:br>
              <a:rPr lang="en-US" sz="1400" dirty="0"/>
            </a:br>
            <a:r>
              <a:rPr lang="en-US" sz="1400" dirty="0"/>
              <a:t>## (Intercept) -15.41986    1.36127  -11.33   &lt;2e-16 ***</a:t>
            </a:r>
            <a:br>
              <a:rPr lang="en-US" sz="1400" dirty="0"/>
            </a:br>
            <a:r>
              <a:rPr lang="en-US" sz="1400" dirty="0"/>
              <a:t>## parent        0.23840    0.02094   11.39   &lt;2e-16 ***</a:t>
            </a:r>
            <a:br>
              <a:rPr lang="en-US" sz="1400" dirty="0"/>
            </a:br>
            <a:r>
              <a:rPr lang="en-US" sz="1400" dirty="0"/>
              <a:t>## ---</a:t>
            </a:r>
            <a:br>
              <a:rPr lang="en-US" sz="1400" dirty="0"/>
            </a:br>
            <a:r>
              <a:rPr lang="en-US" sz="1400" dirty="0"/>
              <a:t>## </a:t>
            </a:r>
            <a:r>
              <a:rPr lang="en-US" sz="1400" dirty="0" err="1"/>
              <a:t>Signif</a:t>
            </a:r>
            <a:r>
              <a:rPr lang="en-US" sz="1400" dirty="0"/>
              <a:t>. codes:  0 '***' 0.001 '**' 0.01 '*' 0.05 '.' 0.1 ' ' 1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(Dispersion parameter for binomial family taken to be 1)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    Null deviance: 1033.40  on 745  degrees of freedom</a:t>
            </a:r>
            <a:br>
              <a:rPr lang="en-US" sz="1400" dirty="0"/>
            </a:br>
            <a:r>
              <a:rPr lang="en-US" sz="1400" dirty="0"/>
              <a:t>## Residual deviance:  859.43  on 744  degrees of freedom</a:t>
            </a:r>
            <a:br>
              <a:rPr lang="en-US" sz="1400" dirty="0"/>
            </a:br>
            <a:r>
              <a:rPr lang="en-US" sz="1400" dirty="0"/>
              <a:t>## AIC: 863.43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Number of Fisher Scoring iterations: 3</a:t>
            </a:r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9697454" y="3767111"/>
            <a:ext cx="2494546" cy="216287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B0FCD436-9229-6F44-9EC3-F60F4ABB2536}"/>
              </a:ext>
            </a:extLst>
          </p:cNvPr>
          <p:cNvSpPr/>
          <p:nvPr/>
        </p:nvSpPr>
        <p:spPr>
          <a:xfrm>
            <a:off x="6696789" y="1795348"/>
            <a:ext cx="264405" cy="70711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/>
              <a:t>  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8C0446-32AE-1844-8E2C-641785FEA298}"/>
              </a:ext>
            </a:extLst>
          </p:cNvPr>
          <p:cNvSpPr txBox="1"/>
          <p:nvPr/>
        </p:nvSpPr>
        <p:spPr>
          <a:xfrm>
            <a:off x="6961194" y="1964241"/>
            <a:ext cx="143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Model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F6C4BBC9-C040-CC48-9B3C-65AF171ED5C8}"/>
              </a:ext>
            </a:extLst>
          </p:cNvPr>
          <p:cNvSpPr/>
          <p:nvPr/>
        </p:nvSpPr>
        <p:spPr>
          <a:xfrm>
            <a:off x="6703575" y="2656574"/>
            <a:ext cx="240192" cy="5598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/>
              <a:t>  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8F0AB7-055D-A246-90A6-25E61024AFD5}"/>
              </a:ext>
            </a:extLst>
          </p:cNvPr>
          <p:cNvSpPr txBox="1"/>
          <p:nvPr/>
        </p:nvSpPr>
        <p:spPr>
          <a:xfrm>
            <a:off x="7012051" y="2750548"/>
            <a:ext cx="1432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Residuals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7159F2A4-E192-A74E-AF7F-EF9A0E7253B0}"/>
              </a:ext>
            </a:extLst>
          </p:cNvPr>
          <p:cNvSpPr/>
          <p:nvPr/>
        </p:nvSpPr>
        <p:spPr>
          <a:xfrm>
            <a:off x="6726787" y="3950115"/>
            <a:ext cx="190957" cy="559831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/>
              <a:t>  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3558AE-6708-DE46-AC07-5FBCABDF2DD2}"/>
              </a:ext>
            </a:extLst>
          </p:cNvPr>
          <p:cNvSpPr txBox="1"/>
          <p:nvPr/>
        </p:nvSpPr>
        <p:spPr>
          <a:xfrm>
            <a:off x="6943767" y="4063560"/>
            <a:ext cx="1905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Coefficients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7DD2D-1CD1-244F-92D3-E54549834CB1}"/>
                  </a:ext>
                </a:extLst>
              </p:cNvPr>
              <p:cNvSpPr/>
              <p:nvPr/>
            </p:nvSpPr>
            <p:spPr>
              <a:xfrm>
                <a:off x="6917744" y="5895640"/>
                <a:ext cx="21058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𝑜𝑑𝑒𝑙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𝐻𝑦𝑝𝑜𝑡h𝑒𝑠𝑖𝑠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787DD2D-1CD1-244F-92D3-E54549834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7744" y="5895640"/>
                <a:ext cx="2105898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590F4C11-47E5-8C4B-86AA-629F2183526C}"/>
              </a:ext>
            </a:extLst>
          </p:cNvPr>
          <p:cNvSpPr/>
          <p:nvPr/>
        </p:nvSpPr>
        <p:spPr>
          <a:xfrm>
            <a:off x="6679485" y="5449824"/>
            <a:ext cx="238259" cy="1252728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GB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960453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## </a:t>
            </a:r>
            <a:br>
              <a:rPr lang="en-US" sz="2000" dirty="0"/>
            </a:br>
            <a:r>
              <a:rPr lang="en-US" sz="2000" dirty="0"/>
              <a:t>## Call:</a:t>
            </a:r>
            <a:br>
              <a:rPr lang="en-US" sz="2000" dirty="0"/>
            </a:br>
            <a:r>
              <a:rPr lang="en-US" sz="2000" dirty="0"/>
              <a:t>## </a:t>
            </a:r>
            <a:r>
              <a:rPr lang="en-US" sz="2000" dirty="0" err="1"/>
              <a:t>glm</a:t>
            </a:r>
            <a:r>
              <a:rPr lang="en-US" sz="2000" dirty="0"/>
              <a:t>(formula = </a:t>
            </a:r>
            <a:r>
              <a:rPr lang="en-US" sz="2000" dirty="0" err="1"/>
              <a:t>contr</a:t>
            </a:r>
            <a:r>
              <a:rPr lang="en-US" sz="2000" dirty="0"/>
              <a:t> ~ parent, family = binomial("logit"), data = </a:t>
            </a:r>
            <a:r>
              <a:rPr lang="en-US" sz="2000" dirty="0" err="1"/>
              <a:t>PearsonLee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dirty="0"/>
              <a:t>## </a:t>
            </a:r>
            <a:br>
              <a:rPr lang="en-US" sz="2000" dirty="0"/>
            </a:br>
            <a:r>
              <a:rPr lang="en-US" sz="2000" dirty="0"/>
              <a:t>## Deviance Residuals: </a:t>
            </a:r>
            <a:br>
              <a:rPr lang="en-US" sz="2000" dirty="0"/>
            </a:br>
            <a:r>
              <a:rPr lang="en-US" sz="2000" dirty="0"/>
              <a:t>##     Min       1Q   Median       3Q      Max  </a:t>
            </a:r>
            <a:br>
              <a:rPr lang="en-US" sz="2000" dirty="0"/>
            </a:br>
            <a:r>
              <a:rPr lang="en-US" sz="2000" dirty="0"/>
              <a:t>## -1.7945  -0.9660   0.4287   0.9084   1.8330  </a:t>
            </a:r>
            <a:br>
              <a:rPr lang="en-US" sz="2000" dirty="0"/>
            </a:br>
            <a:r>
              <a:rPr lang="en-US" sz="2000" dirty="0"/>
              <a:t>## </a:t>
            </a:r>
            <a:br>
              <a:rPr lang="en-US" sz="2000" dirty="0"/>
            </a:br>
            <a:r>
              <a:rPr lang="en-US" sz="2000" dirty="0"/>
              <a:t>## Coefficients:</a:t>
            </a:r>
            <a:br>
              <a:rPr lang="en-US" sz="2000" dirty="0"/>
            </a:br>
            <a:r>
              <a:rPr lang="en-US" sz="2000" dirty="0"/>
              <a:t>##              Estimate Std. Error z value </a:t>
            </a:r>
            <a:r>
              <a:rPr lang="en-US" sz="2000" dirty="0" err="1"/>
              <a:t>Pr</a:t>
            </a:r>
            <a:r>
              <a:rPr lang="en-US" sz="2000" dirty="0"/>
              <a:t>(&gt;|z|)    </a:t>
            </a:r>
            <a:br>
              <a:rPr lang="en-US" sz="2000" dirty="0"/>
            </a:br>
            <a:r>
              <a:rPr lang="en-US" sz="2000" dirty="0"/>
              <a:t>## (Intercept) -15.41986    1.36127  -11.33   &lt;2e-16 ***</a:t>
            </a:r>
            <a:br>
              <a:rPr lang="en-US" sz="2000" dirty="0"/>
            </a:br>
            <a:r>
              <a:rPr lang="en-US" sz="2000" dirty="0"/>
              <a:t>## parent        0.23840    0.02094   11.39   &lt;2e-16 ***</a:t>
            </a:r>
            <a:br>
              <a:rPr lang="en-US" sz="2000" dirty="0"/>
            </a:br>
            <a:r>
              <a:rPr lang="en-US" sz="2000" dirty="0"/>
              <a:t>## ---</a:t>
            </a:r>
            <a:br>
              <a:rPr lang="en-US" sz="2000" dirty="0"/>
            </a:br>
            <a:r>
              <a:rPr lang="en-US" sz="2000" dirty="0"/>
              <a:t>## </a:t>
            </a:r>
            <a:r>
              <a:rPr lang="en-US" sz="2000" dirty="0" err="1"/>
              <a:t>Signif</a:t>
            </a:r>
            <a:r>
              <a:rPr lang="en-US" sz="2000" dirty="0"/>
              <a:t>. codes:  0 '***' 0.001 '**' 0.01 '*' 0.05 '.' 0.1 ' ' 1</a:t>
            </a:r>
            <a:br>
              <a:rPr lang="en-US" sz="2000" dirty="0"/>
            </a:br>
            <a:r>
              <a:rPr lang="en-US" sz="2000" dirty="0"/>
              <a:t>## </a:t>
            </a:r>
            <a:br>
              <a:rPr lang="en-US" sz="2000" dirty="0"/>
            </a:br>
            <a:endParaRPr lang="en-GB" sz="2000" dirty="0"/>
          </a:p>
        </p:txBody>
      </p:sp>
      <p:pic>
        <p:nvPicPr>
          <p:cNvPr id="4" name="Pictur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619362" y="3109338"/>
            <a:ext cx="4572638" cy="3658111"/>
          </a:xfrm>
          <a:prstGeom prst="rect">
            <a:avLst/>
          </a:prstGeom>
          <a:noFill/>
          <a:ln w="9525"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5666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00FF2-2C54-8741-870A-2C92C376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the logistic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06A5A-0197-8448-B109-C383F6064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60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logistic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In general we get the following:</a:t>
                </a:r>
              </a:p>
              <a:p>
                <a:pPr marL="119062" indent="0" algn="ctr">
                  <a:buNone/>
                </a:pPr>
                <a:r>
                  <a:rPr lang="en-GB" dirty="0"/>
                  <a:t>Log odds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odds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p>
                    </m:sSup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Odds ratio of a unit increase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,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sup>
                    </m:sSup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696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logistic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are the odds of being Male if you are 70 inches:</a:t>
                </a:r>
              </a:p>
              <a:p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Log odds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−15.41986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0.23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480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Log odds.   1.268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=−15.41986+0.23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480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70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odds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GB" dirty="0"/>
                          <m:t>1.268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3.554236</m:t>
                    </m:r>
                  </m:oMath>
                </a14:m>
                <a:r>
                  <a:rPr lang="en-GB" dirty="0"/>
                  <a:t> </a:t>
                </a:r>
              </a:p>
              <a:p>
                <a:pPr marL="119062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3.554236</m:t>
                    </m:r>
                  </m:oMath>
                </a14:m>
                <a:r>
                  <a:rPr lang="en-GB" dirty="0"/>
                  <a:t>:1 of being Male</a:t>
                </a:r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3.554236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1+3.554236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0.78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46" b="-7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79660" y="4334933"/>
            <a:ext cx="2676104" cy="2523067"/>
          </a:xfrm>
          <a:prstGeom prst="rect">
            <a:avLst/>
          </a:prstGeom>
          <a:noFill/>
          <a:ln w="9525"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794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logistic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are the odds of being Male if you are 60 inches:</a:t>
                </a:r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Log odds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−15.41986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0.23(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Log odds -1.61986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=−15.41986+0.23(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60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odds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−1.61986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=0.1979264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0.1979264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:1 </m:t>
                    </m:r>
                  </m:oMath>
                </a14:m>
                <a:r>
                  <a:rPr lang="en-GB" dirty="0"/>
                  <a:t> of being Male</a:t>
                </a:r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0.1979264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1+.1979264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=0.165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46" b="-5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118849" y="4413956"/>
            <a:ext cx="2619660" cy="2444044"/>
          </a:xfrm>
          <a:prstGeom prst="rect">
            <a:avLst/>
          </a:prstGeom>
          <a:noFill/>
          <a:ln w="9525"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018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79660" y="4334933"/>
            <a:ext cx="2676104" cy="2523067"/>
          </a:xfrm>
          <a:prstGeom prst="rect">
            <a:avLst/>
          </a:prstGeom>
          <a:noFill/>
          <a:ln w="9525"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logistic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are the odds of being Male if you are 75 inches:</a:t>
                </a:r>
              </a:p>
              <a:p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Log odds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−15.41986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0.23(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Log odds1.83014</a:t>
                </a:r>
                <a14:m>
                  <m:oMath xmlns:m="http://schemas.openxmlformats.org/officeDocument/2006/math"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=−15.41986+0.23(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odds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m:rPr>
                            <m:nor/>
                          </m:rPr>
                          <a:rPr lang="en-GB" dirty="0"/>
                          <m:t>1.83014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=6.234759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6.234759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:1 </m:t>
                    </m:r>
                  </m:oMath>
                </a14:m>
                <a:r>
                  <a:rPr lang="en-GB" dirty="0"/>
                  <a:t> of being Male</a:t>
                </a:r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6.234759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1+6.234759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=0.86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t="-546" b="-10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8119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Interpretation of logistic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are the odds of being Male if you are50 inches:</a:t>
                </a:r>
              </a:p>
              <a:p>
                <a:pPr marL="119062" indent="0" algn="ctr">
                  <a:buNone/>
                </a:pPr>
                <a:r>
                  <a:rPr lang="en-GB" dirty="0"/>
                  <a:t>Log odds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−15.41986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0.23(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h𝑒𝑖𝑔h𝑡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Log odds -3.91986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=−15.41986+0.23(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odds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−3.91986</m:t>
                        </m:r>
                      </m:sup>
                    </m:sSup>
                    <m:r>
                      <a:rPr lang="en-GB" i="1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19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endParaRPr lang="en-GB" dirty="0"/>
              </a:p>
              <a:p>
                <a:pPr marL="119062" indent="0" algn="ctr">
                  <a:buNone/>
                </a:pP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0.0198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:1 </m:t>
                    </m:r>
                  </m:oMath>
                </a14:m>
                <a:r>
                  <a:rPr lang="en-GB" dirty="0"/>
                  <a:t> of being Male</a:t>
                </a:r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>
                            <a:latin typeface="Cambria Math" panose="02040503050406030204" pitchFamily="18" charset="0"/>
                          </a:rPr>
                          <m:t>0.0198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0.0198</m:t>
                        </m:r>
                        <m:r>
                          <m:rPr>
                            <m:nor/>
                          </m:rPr>
                          <a:rPr lang="en-GB" dirty="0"/>
                          <m:t> </m:t>
                        </m:r>
                      </m:den>
                    </m:f>
                    <m:r>
                      <a:rPr lang="en-GB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0.019</m:t>
                    </m:r>
                  </m:oMath>
                </a14:m>
                <a:r>
                  <a:rPr lang="en-GB" dirty="0"/>
                  <a:t>4</a:t>
                </a:r>
              </a:p>
              <a:p>
                <a:pPr marL="119062" indent="0" algn="ctr">
                  <a:buNone/>
                </a:pPr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46" b="-9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-79660" y="4413956"/>
            <a:ext cx="2619660" cy="2444044"/>
          </a:xfrm>
          <a:prstGeom prst="rect">
            <a:avLst/>
          </a:prstGeom>
          <a:noFill/>
          <a:ln w="9525"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606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Bernoulli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Bernoulli trial generates one of two possible outcomes – “success” or “failure”</a:t>
            </a:r>
          </a:p>
          <a:p>
            <a:endParaRPr lang="en-GB" dirty="0"/>
          </a:p>
          <a:p>
            <a:r>
              <a:rPr lang="en-GB" dirty="0"/>
              <a:t>Define the Random Variable</a:t>
            </a:r>
          </a:p>
          <a:p>
            <a:r>
              <a:rPr lang="en-GB" dirty="0"/>
              <a:t>X=1 if a success </a:t>
            </a:r>
          </a:p>
          <a:p>
            <a:r>
              <a:rPr lang="en-GB" dirty="0"/>
              <a:t>X= 0 if a failure</a:t>
            </a:r>
          </a:p>
          <a:p>
            <a:endParaRPr lang="en-GB" dirty="0"/>
          </a:p>
          <a:p>
            <a:r>
              <a:rPr lang="en-GB" dirty="0"/>
              <a:t>The Random Variable is termed a Bernoulli RV with the Bernoulli probability distribution </a:t>
            </a:r>
          </a:p>
        </p:txBody>
      </p:sp>
    </p:spTree>
    <p:extLst>
      <p:ext uri="{BB962C8B-B14F-4D97-AF65-F5344CB8AC3E}">
        <p14:creationId xmlns:p14="http://schemas.microsoft.com/office/powerpoint/2010/main" val="1188150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Interpretation of Parameters from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do the parameters from a logistic regression model represent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119062" indent="0">
                  <a:buNone/>
                </a:pPr>
                <a:r>
                  <a:rPr lang="en-GB" dirty="0"/>
                  <a:t>So the linear predictor from a logistic regression model is the logit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for a 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467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Interpretation of Parameters from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logit is the log odds for a binary success/failure situation</a:t>
                </a:r>
              </a:p>
              <a:p>
                <a:pPr marL="633412" indent="-514350">
                  <a:buFont typeface="+mj-lt"/>
                  <a:buAutoNum type="arabicPeriod"/>
                </a:pPr>
                <a:endParaRPr lang="en-GB" dirty="0"/>
              </a:p>
              <a:p>
                <a:pPr marL="633412" indent="-514350">
                  <a:buFont typeface="+mj-lt"/>
                  <a:buAutoNum type="arabicPeriod"/>
                </a:pPr>
                <a:r>
                  <a:rPr lang="en-GB" dirty="0"/>
                  <a:t>Probability=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𝑤𝑎𝑦𝑠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𝑠𝑢𝑐𝑐𝑒𝑠𝑠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𝑤𝑎𝑦𝑠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𝑠𝑢𝑐𝑐𝑒𝑠𝑠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𝑤𝑎𝑦𝑠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𝑓𝑎𝑖𝑙𝑢𝑟𝑒</m:t>
                        </m:r>
                      </m:den>
                    </m:f>
                  </m:oMath>
                </a14:m>
                <a:r>
                  <a:rPr lang="en-GB" dirty="0"/>
                  <a:t>, e.g. </a:t>
                </a:r>
              </a:p>
              <a:p>
                <a:pPr marL="119062" indent="0">
                  <a:buNone/>
                </a:pPr>
                <a:endParaRPr lang="en-GB" dirty="0"/>
              </a:p>
              <a:p>
                <a:pPr marL="119062" indent="0">
                  <a:buNone/>
                </a:pPr>
                <a:r>
                  <a:rPr lang="en-GB" dirty="0"/>
                  <a:t>p=0.66 probability that it is a Father (success), Range=(0,1)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67"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862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Interpretation of Parameters from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logit is the log odds for a binary success/failure situation</a:t>
                </a:r>
              </a:p>
              <a:p>
                <a:pPr marL="633412" indent="-514350">
                  <a:buFont typeface="+mj-lt"/>
                  <a:buAutoNum type="arabicPeriod"/>
                </a:pPr>
                <a:endParaRPr lang="en-GB" dirty="0"/>
              </a:p>
              <a:p>
                <a:pPr marL="633412" indent="-514350">
                  <a:buFont typeface="+mj-lt"/>
                  <a:buAutoNum type="arabicPeriod" startAt="2"/>
                </a:pPr>
                <a:endParaRPr lang="en-GB" dirty="0"/>
              </a:p>
              <a:p>
                <a:pPr marL="633412" indent="-514350">
                  <a:buFont typeface="+mj-lt"/>
                  <a:buAutoNum type="arabicPeriod" startAt="2"/>
                </a:pPr>
                <a:r>
                  <a:rPr lang="en-GB" dirty="0"/>
                  <a:t>Odds=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𝑤𝑎𝑦𝑠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𝑠𝑢𝑐𝑐𝑒𝑠𝑠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𝑤𝑎𝑦𝑠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𝑡𝑜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𝑓𝑎𝑖𝑙𝑢𝑟𝑒</m:t>
                        </m:r>
                      </m:den>
                    </m:f>
                  </m:oMath>
                </a14:m>
                <a:r>
                  <a:rPr lang="en-GB" dirty="0"/>
                  <a:t>, e.g. odds=2 means success is twice as likely to be a Father than a Mother, Range=(0,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" t="-659" r="-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605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Interpretation of Parameters from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logit is the log odds for a binary success/failure situation</a:t>
                </a:r>
              </a:p>
              <a:p>
                <a:pPr marL="633412" indent="-514350">
                  <a:buFont typeface="+mj-lt"/>
                  <a:buAutoNum type="arabicPeriod"/>
                </a:pPr>
                <a:endParaRPr lang="en-GB" dirty="0"/>
              </a:p>
              <a:p>
                <a:pPr marL="633412" indent="-514350">
                  <a:buFont typeface="+mj-lt"/>
                  <a:buAutoNum type="arabicPeriod" startAt="2"/>
                </a:pPr>
                <a:endParaRPr lang="en-GB" dirty="0"/>
              </a:p>
              <a:p>
                <a:pPr marL="633412" indent="-514350">
                  <a:buFont typeface="+mj-lt"/>
                  <a:buAutoNum type="arabicPeriod" startAt="3"/>
                </a:pPr>
                <a:r>
                  <a:rPr lang="en-GB" dirty="0"/>
                  <a:t>Odds ratio=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𝑂𝑑𝑑𝑠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𝑒𝑥𝑝𝑒𝑟𝑖𝑚𝑒𝑛𝑡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 1</m:t>
                        </m:r>
                      </m:num>
                      <m:den>
                        <m:r>
                          <a:rPr lang="en-GB" i="1">
                            <a:latin typeface="Cambria Math" panose="02040503050406030204" pitchFamily="18" charset="0"/>
                          </a:rPr>
                          <m:t>𝑂𝑑𝑑𝑠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𝑒𝑥𝑝𝑒𝑟𝑖𝑚𝑒𝑛𝑡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 2</m:t>
                        </m:r>
                      </m:den>
                    </m:f>
                  </m:oMath>
                </a14:m>
                <a:r>
                  <a:rPr lang="en-GB" dirty="0"/>
                  <a:t>, e.g. odds=0.5 means the odds of success in experiment 1 is half that of experiment 2, Range=(0,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GB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11" t="-659" r="-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025248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71EC8-400E-CB4F-9CF7-5AE1CBB0E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and </a:t>
            </a:r>
            <a:br>
              <a:rPr lang="en-US" dirty="0"/>
            </a:br>
            <a:r>
              <a:rPr lang="en-GB" dirty="0"/>
              <a:t>Confidence Intervals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79158C-1BA5-D74A-91C6-FDC58151AD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2027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testing and Confidence Intervals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GB" dirty="0"/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confidence intervals on the coefficients is </a:t>
                </a:r>
              </a:p>
              <a:p>
                <a:pPr marL="119062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∝/2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5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331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testing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GB" dirty="0"/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(0,1)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default is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Like in Hypothesis testing you also check the criteria</a:t>
                </a:r>
                <a:endParaRPr lang="en-GB" dirty="0"/>
              </a:p>
              <a:p>
                <a:pPr marL="119062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669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119062" indent="0">
                  <a:buNone/>
                </a:pPr>
                <a:endParaRPr lang="en-GB" dirty="0"/>
              </a:p>
              <a:p>
                <a:r>
                  <a:rPr lang="en-GB" dirty="0"/>
                  <a:t>The confidence intervals on the coefficients is </a:t>
                </a:r>
              </a:p>
              <a:p>
                <a:pPr marL="119062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∝/2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𝑠𝑒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If the confidence overlap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GB" dirty="0"/>
                  <a:t> then it is not significant.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0768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null hypothesis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sz="2800" dirty="0"/>
                  <a:t>Testing the null hypothesis</a:t>
                </a:r>
              </a:p>
              <a:p>
                <a:pPr marL="119062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GB" sz="2800" dirty="0"/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</m:sSub>
                    <m:r>
                      <a:rPr lang="en-GB" sz="2800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p>
                        <m:r>
                          <a:rPr lang="en-GB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p>
                    </m:sSup>
                  </m:oMath>
                </a14:m>
                <a:r>
                  <a:rPr lang="en-GB" sz="2800" dirty="0"/>
                  <a:t> </a:t>
                </a:r>
              </a:p>
              <a:p>
                <a:r>
                  <a:rPr lang="en-GB" sz="2800" dirty="0"/>
                  <a:t>Can be interpreted as testing if there is statistically significant evidence in the data that the predictor attached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sz="2800" dirty="0"/>
                  <a:t> is related to the probability of the response.</a:t>
                </a:r>
              </a:p>
              <a:p>
                <a:endParaRPr lang="en-GB" sz="2800" dirty="0"/>
              </a:p>
              <a:p>
                <a:r>
                  <a:rPr lang="en-GB" sz="2800" dirty="0"/>
                  <a:t>A failure to reject the null hypothesis might lead to the conclusion that the predictor is probably not related to probability of the response</a:t>
                </a:r>
              </a:p>
              <a:p>
                <a:endParaRPr lang="en-GB" sz="2800" dirty="0"/>
              </a:p>
              <a:p>
                <a:r>
                  <a:rPr lang="en-GB" sz="2800" dirty="0"/>
                  <a:t>A rejection of the null hypothesis would lead to the opposite conclusion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395" r="-13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2639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00FF2-2C54-8741-870A-2C92C376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Does the parent’s height predict the parent’s sex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06A5A-0197-8448-B109-C383F6064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coefficients </a:t>
            </a:r>
          </a:p>
        </p:txBody>
      </p:sp>
    </p:spTree>
    <p:extLst>
      <p:ext uri="{BB962C8B-B14F-4D97-AF65-F5344CB8AC3E}">
        <p14:creationId xmlns:p14="http://schemas.microsoft.com/office/powerpoint/2010/main" val="172648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Bernoulli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The Random Variable is termed a Bernoulli RV with the Bernoulli probability distribution </a:t>
                </a:r>
              </a:p>
              <a:p>
                <a:pPr marL="119062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Bernoulli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response</m:t>
                    </m:r>
                    <m:r>
                      <a:rPr lang="en-GB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GB" b="0" i="0" smtClean="0">
                        <a:latin typeface="Cambria Math" panose="02040503050406030204" pitchFamily="18" charset="0"/>
                      </a:rPr>
                      <m:t>y</m:t>
                    </m:r>
                  </m:oMath>
                </a14:m>
                <a:r>
                  <a:rPr lang="en-GB" dirty="0"/>
                  <a:t>)=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/>
                          </m:mr>
                          <m:mr>
                            <m:e/>
                          </m:mr>
                        </m:m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𝑜𝑟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mr>
                          <m:m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𝑓𝑜𝑟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brk m:alnAt="7"/>
                                </m:rP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dirty="0"/>
              </a:p>
              <a:p>
                <a:endParaRPr lang="en-GB" b="0" i="0" dirty="0">
                  <a:latin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p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Bernoulli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response</m:t>
                          </m:r>
                          <m:r>
                            <a:rPr lang="en-GB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t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38989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581900" y="2208150"/>
            <a:ext cx="46101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null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62" indent="0">
              <a:buNone/>
            </a:pPr>
            <a:r>
              <a:rPr lang="en-US" sz="2400" dirty="0"/>
              <a:t>## Call:</a:t>
            </a:r>
            <a:br>
              <a:rPr lang="en-US" sz="2400" dirty="0"/>
            </a:br>
            <a:r>
              <a:rPr lang="en-US" sz="2400" dirty="0"/>
              <a:t>## </a:t>
            </a:r>
            <a:r>
              <a:rPr lang="en-US" sz="2400" dirty="0" err="1"/>
              <a:t>glm</a:t>
            </a:r>
            <a:r>
              <a:rPr lang="en-US" sz="2400" dirty="0"/>
              <a:t>(formula = </a:t>
            </a:r>
            <a:r>
              <a:rPr lang="en-US" sz="2400" dirty="0" err="1"/>
              <a:t>contr</a:t>
            </a:r>
            <a:r>
              <a:rPr lang="en-US" sz="2400" dirty="0"/>
              <a:t> ~ parent, family = binomial("logit"), data = </a:t>
            </a:r>
            <a:r>
              <a:rPr lang="en-US" sz="2400" dirty="0" err="1"/>
              <a:t>PearsonLee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## </a:t>
            </a:r>
            <a:br>
              <a:rPr lang="en-US" sz="2400" dirty="0"/>
            </a:br>
            <a:r>
              <a:rPr lang="en-US" sz="2400" dirty="0"/>
              <a:t>## Deviance Residuals: </a:t>
            </a:r>
            <a:br>
              <a:rPr lang="en-US" sz="2400" dirty="0"/>
            </a:br>
            <a:r>
              <a:rPr lang="en-US" sz="2400" dirty="0"/>
              <a:t>##     Min       1Q   Median       3Q      Max  </a:t>
            </a:r>
            <a:br>
              <a:rPr lang="en-US" sz="2400" dirty="0"/>
            </a:br>
            <a:r>
              <a:rPr lang="en-US" sz="2400" dirty="0"/>
              <a:t>## -1.7945  -0.9660   0.4287   0.9084   1.8330  </a:t>
            </a:r>
            <a:br>
              <a:rPr lang="en-US" sz="2400" dirty="0"/>
            </a:br>
            <a:r>
              <a:rPr lang="en-US" sz="2400" dirty="0"/>
              <a:t>## </a:t>
            </a:r>
            <a:br>
              <a:rPr lang="en-US" sz="2400" dirty="0"/>
            </a:br>
            <a:r>
              <a:rPr lang="en-US" sz="2400" dirty="0"/>
              <a:t>## Coefficients:</a:t>
            </a:r>
            <a:br>
              <a:rPr lang="en-US" sz="2400" dirty="0"/>
            </a:br>
            <a:r>
              <a:rPr lang="en-US" sz="2400" dirty="0"/>
              <a:t>##              Estimate Std. Error</a:t>
            </a:r>
            <a:br>
              <a:rPr lang="en-US" sz="2400" dirty="0"/>
            </a:br>
            <a:r>
              <a:rPr lang="en-US" sz="2400" dirty="0"/>
              <a:t>## (Intercept) -15.41986    1.36127</a:t>
            </a:r>
            <a:br>
              <a:rPr lang="en-US" sz="2400" dirty="0"/>
            </a:br>
            <a:r>
              <a:rPr lang="en-US" sz="2400" dirty="0"/>
              <a:t>## parent        0.23840    0.02094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179210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testing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/>
                            <m:t>−15.41986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1.36127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=−11.32755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/>
                            <m:t>0.23840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0.02094</m:t>
                          </m:r>
                          <m:r>
                            <m:rPr>
                              <m:nor/>
                            </m:rPr>
                            <a:rPr lang="en-GB" dirty="0"/>
                            <m:t> 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dirty="0"/>
                        <m:t>11.39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5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252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General 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609600" y="1774825"/>
              <a:ext cx="10972800" cy="187375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6576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36576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Confidence</a:t>
                          </a:r>
                          <a:r>
                            <a:rPr lang="en-GB" baseline="0" dirty="0"/>
                            <a:t> Interval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GB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oMath>
                          </a14:m>
                          <a:r>
                            <a:rPr lang="en-GB" dirty="0"/>
                            <a:t>/2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𝛼</m:t>
                                    </m:r>
                                    <m:r>
                                      <a:rPr lang="en-GB">
                                        <a:latin typeface="Cambria Math" panose="02040503050406030204" pitchFamily="18" charset="0"/>
                                      </a:rPr>
                                      <m:t>/2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90%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0.05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1.6449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95%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0.025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1.96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99%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0.005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2.5758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99.9%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0.0005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4.4172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95697246"/>
                  </p:ext>
                </p:extLst>
              </p:nvPr>
            </p:nvGraphicFramePr>
            <p:xfrm>
              <a:off x="609600" y="1774825"/>
              <a:ext cx="10972800" cy="1873758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3657600"/>
                    <a:gridCol w="3657600"/>
                    <a:gridCol w="3657600"/>
                  </a:tblGrid>
                  <a:tr h="390398"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Confidence</a:t>
                          </a:r>
                          <a:r>
                            <a:rPr lang="en-GB" baseline="0" dirty="0" smtClean="0"/>
                            <a:t> Interval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00333" t="-7813" r="-100833" b="-4046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200333" t="-7813" r="-833" b="-404688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90%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0.05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1.6449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95%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0.025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1.96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99%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0.005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2.5758</a:t>
                          </a:r>
                          <a:endParaRPr lang="en-GB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99.9%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0.0005</a:t>
                          </a:r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dirty="0" smtClean="0"/>
                            <a:t>4.4172</a:t>
                          </a:r>
                          <a:endParaRPr lang="en-GB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067101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581900" y="2039177"/>
            <a:ext cx="46101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null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62" indent="0">
              <a:buNone/>
            </a:pPr>
            <a:r>
              <a:rPr lang="en-US" sz="2400" dirty="0"/>
              <a:t>## Call:</a:t>
            </a:r>
            <a:br>
              <a:rPr lang="en-US" sz="2400" dirty="0"/>
            </a:br>
            <a:r>
              <a:rPr lang="en-US" sz="2400" dirty="0"/>
              <a:t>## </a:t>
            </a:r>
            <a:r>
              <a:rPr lang="en-US" sz="2400" dirty="0" err="1"/>
              <a:t>glm</a:t>
            </a:r>
            <a:r>
              <a:rPr lang="en-US" sz="2400" dirty="0"/>
              <a:t>(formula = </a:t>
            </a:r>
            <a:r>
              <a:rPr lang="en-US" sz="2400" dirty="0" err="1"/>
              <a:t>contr</a:t>
            </a:r>
            <a:r>
              <a:rPr lang="en-US" sz="2400" dirty="0"/>
              <a:t> ~ parent, family = binomial("logit"), data = </a:t>
            </a:r>
            <a:r>
              <a:rPr lang="en-US" sz="2400" dirty="0" err="1"/>
              <a:t>PearsonLee</a:t>
            </a:r>
            <a:r>
              <a:rPr lang="en-US" sz="2400" dirty="0"/>
              <a:t>)</a:t>
            </a:r>
            <a:br>
              <a:rPr lang="en-US" sz="2400" dirty="0"/>
            </a:br>
            <a:r>
              <a:rPr lang="en-US" sz="2400" dirty="0"/>
              <a:t>## </a:t>
            </a:r>
            <a:br>
              <a:rPr lang="en-US" sz="2400" dirty="0"/>
            </a:br>
            <a:r>
              <a:rPr lang="en-US" sz="2400" dirty="0"/>
              <a:t>## Deviance Residuals: </a:t>
            </a:r>
            <a:br>
              <a:rPr lang="en-US" sz="2400" dirty="0"/>
            </a:br>
            <a:r>
              <a:rPr lang="en-US" sz="2400" dirty="0"/>
              <a:t>##     Min       1Q   Median       3Q      Max  </a:t>
            </a:r>
            <a:br>
              <a:rPr lang="en-US" sz="2400" dirty="0"/>
            </a:br>
            <a:r>
              <a:rPr lang="en-US" sz="2400" dirty="0"/>
              <a:t>## -1.7945  -0.9660   0.4287   0.9084   1.8330  </a:t>
            </a:r>
            <a:br>
              <a:rPr lang="en-US" sz="2400" dirty="0"/>
            </a:br>
            <a:r>
              <a:rPr lang="en-US" sz="2400" dirty="0"/>
              <a:t>## </a:t>
            </a:r>
            <a:br>
              <a:rPr lang="en-US" sz="2400" dirty="0"/>
            </a:br>
            <a:r>
              <a:rPr lang="en-US" sz="2400" dirty="0"/>
              <a:t>## Coefficients:</a:t>
            </a:r>
            <a:br>
              <a:rPr lang="en-US" sz="2400" dirty="0"/>
            </a:br>
            <a:r>
              <a:rPr lang="en-US" sz="2400" dirty="0"/>
              <a:t>##              Estimate Std. Error z value </a:t>
            </a:r>
            <a:r>
              <a:rPr lang="en-US" sz="2400" dirty="0" err="1"/>
              <a:t>Pr</a:t>
            </a:r>
            <a:r>
              <a:rPr lang="en-US" sz="2400" dirty="0"/>
              <a:t>(&gt;|z|)    </a:t>
            </a:r>
            <a:br>
              <a:rPr lang="en-US" sz="2400" dirty="0"/>
            </a:br>
            <a:r>
              <a:rPr lang="en-US" sz="2400" dirty="0"/>
              <a:t>## (Intercept) -15.41986    1.36127  -11.33   &lt;2e-16 ***</a:t>
            </a:r>
            <a:br>
              <a:rPr lang="en-US" sz="2400" dirty="0"/>
            </a:br>
            <a:r>
              <a:rPr lang="en-US" sz="2400" dirty="0"/>
              <a:t>## parent        0.23840    0.02094   11.39   &lt;2e-16 ***</a:t>
            </a:r>
            <a:br>
              <a:rPr lang="en-US" sz="2400" dirty="0"/>
            </a:b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84938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00FF2-2C54-8741-870A-2C92C376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Does the child’s height predict the parent’s sex?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06A5A-0197-8448-B109-C383F6064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the coefficients </a:t>
            </a:r>
          </a:p>
        </p:txBody>
      </p:sp>
    </p:spTree>
    <p:extLst>
      <p:ext uri="{BB962C8B-B14F-4D97-AF65-F5344CB8AC3E}">
        <p14:creationId xmlns:p14="http://schemas.microsoft.com/office/powerpoint/2010/main" val="1505752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965195" y="2455222"/>
            <a:ext cx="3696848" cy="32200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null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62" indent="0">
              <a:buNone/>
            </a:pPr>
            <a:r>
              <a:rPr lang="en-GB" sz="2400" dirty="0"/>
              <a:t>## Call:</a:t>
            </a:r>
          </a:p>
          <a:p>
            <a:pPr marL="119062" indent="0">
              <a:buNone/>
            </a:pPr>
            <a:r>
              <a:rPr lang="en-GB" sz="2400" dirty="0"/>
              <a:t>## </a:t>
            </a:r>
            <a:r>
              <a:rPr lang="en-GB" sz="2400" dirty="0" err="1"/>
              <a:t>glm</a:t>
            </a:r>
            <a:r>
              <a:rPr lang="en-GB" sz="2400" dirty="0"/>
              <a:t>(formula = </a:t>
            </a:r>
            <a:r>
              <a:rPr lang="en-GB" sz="2400" dirty="0" err="1"/>
              <a:t>contr</a:t>
            </a:r>
            <a:r>
              <a:rPr lang="en-GB" sz="2400" dirty="0"/>
              <a:t> ~ child, family = binomial("logit"), data = </a:t>
            </a:r>
            <a:r>
              <a:rPr lang="en-GB" sz="2400" dirty="0" err="1"/>
              <a:t>PearsonLee</a:t>
            </a:r>
            <a:r>
              <a:rPr lang="en-GB" sz="2400" dirty="0"/>
              <a:t>)</a:t>
            </a:r>
          </a:p>
          <a:p>
            <a:pPr marL="119062" indent="0">
              <a:buNone/>
            </a:pPr>
            <a:r>
              <a:rPr lang="en-GB" sz="2400" dirty="0"/>
              <a:t>## </a:t>
            </a:r>
          </a:p>
          <a:p>
            <a:pPr marL="119062" indent="0">
              <a:buNone/>
            </a:pPr>
            <a:r>
              <a:rPr lang="en-GB" sz="2400" dirty="0"/>
              <a:t>## Deviance Residuals: </a:t>
            </a:r>
          </a:p>
          <a:p>
            <a:pPr marL="119062" indent="0">
              <a:buNone/>
            </a:pPr>
            <a:r>
              <a:rPr lang="en-GB" sz="2400" dirty="0"/>
              <a:t>##    Min      1Q  Median      3Q     Max  </a:t>
            </a:r>
          </a:p>
          <a:p>
            <a:pPr marL="119062" indent="0">
              <a:buNone/>
            </a:pPr>
            <a:r>
              <a:rPr lang="en-GB" sz="2400" dirty="0"/>
              <a:t>## -1.320  -1.201   1.073   1.146   1.254  </a:t>
            </a:r>
          </a:p>
          <a:p>
            <a:pPr marL="119062" indent="0">
              <a:buNone/>
            </a:pPr>
            <a:r>
              <a:rPr lang="en-GB" sz="2400" dirty="0"/>
              <a:t>## </a:t>
            </a:r>
          </a:p>
          <a:p>
            <a:pPr marL="119062" indent="0">
              <a:buNone/>
            </a:pPr>
            <a:r>
              <a:rPr lang="en-GB" sz="2400" dirty="0"/>
              <a:t>## Coefficients:</a:t>
            </a:r>
          </a:p>
          <a:p>
            <a:pPr marL="119062" indent="0">
              <a:buNone/>
            </a:pPr>
            <a:r>
              <a:rPr lang="en-GB" sz="2400" dirty="0"/>
              <a:t>##             Estimate Std. Error z value </a:t>
            </a:r>
            <a:r>
              <a:rPr lang="en-GB" sz="2400" dirty="0" err="1"/>
              <a:t>Pr</a:t>
            </a:r>
            <a:r>
              <a:rPr lang="en-GB" sz="2400" dirty="0"/>
              <a:t>(&gt;|z|)</a:t>
            </a:r>
          </a:p>
          <a:p>
            <a:pPr marL="119062" indent="0">
              <a:buNone/>
            </a:pPr>
            <a:r>
              <a:rPr lang="en-GB" sz="2400" dirty="0"/>
              <a:t>## (Intercept)  1.35746    0.94783   </a:t>
            </a:r>
          </a:p>
          <a:p>
            <a:pPr marL="119062" indent="0">
              <a:buNone/>
            </a:pPr>
            <a:r>
              <a:rPr lang="en-GB" sz="2400" dirty="0"/>
              <a:t>## child       -0.01958    0.01430</a:t>
            </a:r>
          </a:p>
          <a:p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0621635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Hypothesis testing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dirty="0"/>
                            <m:t>1.35746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dirty="0"/>
                            <m:t>0.94783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dirty="0"/>
                        <m:t>0.152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To test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GB" dirty="0"/>
                  <a:t> versus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∝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en-GB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𝑠𝑒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acc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GB" dirty="0"/>
                            <m:t>−0.01958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GB" dirty="0"/>
                            <m:t>0.01430 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GB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GB" dirty="0"/>
                        <m:t>1.369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t="-5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9041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the null hypothesis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62" indent="0">
              <a:buNone/>
            </a:pPr>
            <a:r>
              <a:rPr lang="en-GB" sz="2400" dirty="0"/>
              <a:t>## Call:</a:t>
            </a:r>
          </a:p>
          <a:p>
            <a:pPr marL="119062" indent="0">
              <a:buNone/>
            </a:pPr>
            <a:r>
              <a:rPr lang="en-GB" sz="2400" dirty="0"/>
              <a:t>## </a:t>
            </a:r>
            <a:r>
              <a:rPr lang="en-GB" sz="2400" dirty="0" err="1"/>
              <a:t>glm</a:t>
            </a:r>
            <a:r>
              <a:rPr lang="en-GB" sz="2400" dirty="0"/>
              <a:t>(formula = </a:t>
            </a:r>
            <a:r>
              <a:rPr lang="en-GB" sz="2400" dirty="0" err="1"/>
              <a:t>contr</a:t>
            </a:r>
            <a:r>
              <a:rPr lang="en-GB" sz="2400" dirty="0"/>
              <a:t> ~ child, family = binomial("logit"), data = </a:t>
            </a:r>
            <a:r>
              <a:rPr lang="en-GB" sz="2400" dirty="0" err="1"/>
              <a:t>PearsonLee</a:t>
            </a:r>
            <a:r>
              <a:rPr lang="en-GB" sz="2400" dirty="0"/>
              <a:t>)</a:t>
            </a:r>
          </a:p>
          <a:p>
            <a:pPr marL="119062" indent="0">
              <a:buNone/>
            </a:pPr>
            <a:r>
              <a:rPr lang="en-GB" sz="2400" dirty="0"/>
              <a:t>## </a:t>
            </a:r>
          </a:p>
          <a:p>
            <a:pPr marL="119062" indent="0">
              <a:buNone/>
            </a:pPr>
            <a:r>
              <a:rPr lang="en-GB" sz="2400" dirty="0"/>
              <a:t>## Deviance Residuals: </a:t>
            </a:r>
          </a:p>
          <a:p>
            <a:pPr marL="119062" indent="0">
              <a:buNone/>
            </a:pPr>
            <a:r>
              <a:rPr lang="en-GB" sz="2400" dirty="0"/>
              <a:t>##    Min      1Q  Median      3Q     Max  </a:t>
            </a:r>
          </a:p>
          <a:p>
            <a:pPr marL="119062" indent="0">
              <a:buNone/>
            </a:pPr>
            <a:r>
              <a:rPr lang="en-GB" sz="2400" dirty="0"/>
              <a:t>## -1.320  -1.201   1.073   1.146   1.254  </a:t>
            </a:r>
          </a:p>
          <a:p>
            <a:pPr marL="119062" indent="0">
              <a:buNone/>
            </a:pPr>
            <a:r>
              <a:rPr lang="en-GB" sz="2400" dirty="0"/>
              <a:t>## </a:t>
            </a:r>
          </a:p>
          <a:p>
            <a:pPr marL="119062" indent="0">
              <a:buNone/>
            </a:pPr>
            <a:r>
              <a:rPr lang="en-GB" sz="2400" dirty="0"/>
              <a:t>## Coefficients:</a:t>
            </a:r>
          </a:p>
          <a:p>
            <a:pPr marL="119062" indent="0">
              <a:buNone/>
            </a:pPr>
            <a:r>
              <a:rPr lang="en-GB" sz="2400" dirty="0"/>
              <a:t>##             Estimate Std. Error z value </a:t>
            </a:r>
            <a:r>
              <a:rPr lang="en-GB" sz="2400" dirty="0" err="1"/>
              <a:t>Pr</a:t>
            </a:r>
            <a:r>
              <a:rPr lang="en-GB" sz="2400" dirty="0"/>
              <a:t>(&gt;|z|)</a:t>
            </a:r>
          </a:p>
          <a:p>
            <a:pPr marL="119062" indent="0">
              <a:buNone/>
            </a:pPr>
            <a:r>
              <a:rPr lang="en-GB" sz="2400" dirty="0"/>
              <a:t>## (Intercept)  1.35746    0.94783   1.432    0.152</a:t>
            </a:r>
          </a:p>
          <a:p>
            <a:pPr marL="119062" indent="0">
              <a:buNone/>
            </a:pPr>
            <a:r>
              <a:rPr lang="en-GB" sz="2400" dirty="0"/>
              <a:t>## child       -0.01958    0.01430  -1.369    0.171</a:t>
            </a:r>
          </a:p>
          <a:p>
            <a:endParaRPr lang="en-GB" sz="1600" dirty="0"/>
          </a:p>
        </p:txBody>
      </p:sp>
      <p:pic>
        <p:nvPicPr>
          <p:cNvPr id="4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383208" y="2579890"/>
            <a:ext cx="3696848" cy="32200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01673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8B69E-1F94-8A40-9ABC-14DB9FC9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BB086-EEBA-3B4B-95C6-9BE99247D4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09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Confidence Intervals for odds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Confidence Intervals for the log odds ratio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</m:acc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∝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𝑠𝑒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</m:acc>
                          <m:r>
                            <a:rPr lang="en-GB" b="0" i="1" baseline="-2500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𝑙𝑜𝑤𝑒𝑟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GB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GB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𝑢𝑝𝑝𝑒𝑟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Confidence Intervals for </a:t>
                </a:r>
                <a:r>
                  <a:rPr lang="en-GB"/>
                  <a:t>the odds </a:t>
                </a:r>
                <a:r>
                  <a:rPr lang="en-GB" dirty="0"/>
                  <a:t>ratio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𝑙𝑜𝑤𝑒𝑟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𝑢𝑝𝑝𝑒𝑟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278368" y="6488668"/>
            <a:ext cx="6069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http://ww2.coastal.edu/kingw/statistics/R-tutorials/logistic.html</a:t>
            </a:r>
          </a:p>
        </p:txBody>
      </p:sp>
    </p:spTree>
    <p:extLst>
      <p:ext uri="{BB962C8B-B14F-4D97-AF65-F5344CB8AC3E}">
        <p14:creationId xmlns:p14="http://schemas.microsoft.com/office/powerpoint/2010/main" val="1145858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900FF2-2C54-8741-870A-2C92C376C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Parent and child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906A5A-0197-8448-B109-C383F6064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258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356288-D2D6-6A44-9AFD-3851D65D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 of the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B9952-2709-8A41-95C0-CF111A114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AIC</a:t>
            </a:r>
          </a:p>
        </p:txBody>
      </p:sp>
    </p:spTree>
    <p:extLst>
      <p:ext uri="{BB962C8B-B14F-4D97-AF65-F5344CB8AC3E}">
        <p14:creationId xmlns:p14="http://schemas.microsoft.com/office/powerpoint/2010/main" val="41142120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 of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62" indent="0" latinLnBrk="1">
              <a:buNone/>
            </a:pPr>
            <a:r>
              <a:rPr lang="en-US" sz="1400" dirty="0"/>
              <a:t>## </a:t>
            </a:r>
          </a:p>
          <a:p>
            <a:pPr marL="119062" indent="0" latinLnBrk="1">
              <a:buNone/>
            </a:pPr>
            <a:r>
              <a:rPr lang="en-US" sz="1400" dirty="0"/>
              <a:t>## Call:</a:t>
            </a:r>
          </a:p>
          <a:p>
            <a:pPr marL="119062" indent="0" latinLnBrk="1">
              <a:buNone/>
            </a:pPr>
            <a:r>
              <a:rPr lang="en-US" sz="1400" dirty="0"/>
              <a:t>## </a:t>
            </a:r>
            <a:r>
              <a:rPr lang="en-US" sz="1400" dirty="0" err="1"/>
              <a:t>glm</a:t>
            </a:r>
            <a:r>
              <a:rPr lang="en-US" sz="1400" dirty="0"/>
              <a:t>(formula = </a:t>
            </a:r>
            <a:r>
              <a:rPr lang="en-US" sz="1400" dirty="0" err="1"/>
              <a:t>contr</a:t>
            </a:r>
            <a:r>
              <a:rPr lang="en-US" sz="1400" dirty="0"/>
              <a:t> ~ child, family = binomial("logit"), data = </a:t>
            </a:r>
            <a:r>
              <a:rPr lang="en-US" sz="1400" dirty="0" err="1"/>
              <a:t>PearsonLee</a:t>
            </a:r>
            <a:r>
              <a:rPr lang="en-US" sz="1400" dirty="0"/>
              <a:t>)</a:t>
            </a:r>
          </a:p>
          <a:p>
            <a:pPr marL="119062" indent="0" latinLnBrk="1">
              <a:buNone/>
            </a:pPr>
            <a:r>
              <a:rPr lang="en-US" sz="1400" dirty="0"/>
              <a:t>## </a:t>
            </a:r>
          </a:p>
          <a:p>
            <a:pPr marL="119062" indent="0" latinLnBrk="1">
              <a:buNone/>
            </a:pPr>
            <a:r>
              <a:rPr lang="en-US" sz="1400" dirty="0"/>
              <a:t>## Deviance Residuals: </a:t>
            </a:r>
          </a:p>
          <a:p>
            <a:pPr marL="119062" indent="0" latinLnBrk="1">
              <a:buNone/>
            </a:pPr>
            <a:r>
              <a:rPr lang="en-US" sz="1400" dirty="0"/>
              <a:t>##    Min      1Q  Median      3Q     Max  </a:t>
            </a:r>
          </a:p>
          <a:p>
            <a:pPr marL="119062" indent="0" latinLnBrk="1">
              <a:buNone/>
            </a:pPr>
            <a:r>
              <a:rPr lang="en-US" sz="1400" dirty="0"/>
              <a:t>## -1.320  -1.201   1.073   1.146   1.254  </a:t>
            </a:r>
          </a:p>
          <a:p>
            <a:pPr marL="119062" indent="0" latinLnBrk="1">
              <a:buNone/>
            </a:pPr>
            <a:r>
              <a:rPr lang="en-US" sz="1400" dirty="0"/>
              <a:t>## </a:t>
            </a:r>
          </a:p>
          <a:p>
            <a:pPr marL="119062" indent="0" latinLnBrk="1">
              <a:buNone/>
            </a:pPr>
            <a:r>
              <a:rPr lang="en-US" sz="1400" dirty="0"/>
              <a:t>## Coefficients:</a:t>
            </a:r>
          </a:p>
          <a:p>
            <a:pPr marL="119062" indent="0" latinLnBrk="1">
              <a:buNone/>
            </a:pPr>
            <a:r>
              <a:rPr lang="en-US" sz="1400" dirty="0"/>
              <a:t>##             Estimate Std. Error z value </a:t>
            </a:r>
            <a:r>
              <a:rPr lang="en-US" sz="1400" dirty="0" err="1"/>
              <a:t>Pr</a:t>
            </a:r>
            <a:r>
              <a:rPr lang="en-US" sz="1400" dirty="0"/>
              <a:t>(&gt;|z|)</a:t>
            </a:r>
          </a:p>
          <a:p>
            <a:pPr marL="119062" indent="0" latinLnBrk="1">
              <a:buNone/>
            </a:pPr>
            <a:r>
              <a:rPr lang="en-US" sz="1400" dirty="0"/>
              <a:t>## (Intercept)  1.35746    0.94783   1.432    0.152</a:t>
            </a:r>
          </a:p>
          <a:p>
            <a:pPr marL="119062" indent="0" latinLnBrk="1">
              <a:buNone/>
            </a:pPr>
            <a:r>
              <a:rPr lang="en-US" sz="1400" dirty="0"/>
              <a:t>## child       -0.01958    0.01430  -1.369    0.171</a:t>
            </a:r>
          </a:p>
          <a:p>
            <a:pPr marL="119062" indent="0" latinLnBrk="1">
              <a:buNone/>
            </a:pPr>
            <a:r>
              <a:rPr lang="en-US" sz="1400" dirty="0"/>
              <a:t>## </a:t>
            </a:r>
          </a:p>
          <a:p>
            <a:pPr marL="119062" indent="0" latinLnBrk="1">
              <a:buNone/>
            </a:pPr>
            <a:r>
              <a:rPr lang="en-US" sz="1400" dirty="0"/>
              <a:t>## (Dispersion parameter for binomial family taken to be 1)</a:t>
            </a:r>
          </a:p>
          <a:p>
            <a:pPr marL="119062" indent="0" latinLnBrk="1">
              <a:buNone/>
            </a:pPr>
            <a:r>
              <a:rPr lang="en-US" sz="1400" dirty="0"/>
              <a:t>## </a:t>
            </a:r>
          </a:p>
          <a:p>
            <a:pPr marL="119062" indent="0" latinLnBrk="1">
              <a:buNone/>
            </a:pPr>
            <a:r>
              <a:rPr lang="en-US" sz="1400" dirty="0"/>
              <a:t>##     Null deviance: 1033.4  on 745  degrees of freedom</a:t>
            </a:r>
          </a:p>
          <a:p>
            <a:pPr marL="119062" indent="0" latinLnBrk="1">
              <a:buNone/>
            </a:pPr>
            <a:r>
              <a:rPr lang="en-US" sz="1400" dirty="0"/>
              <a:t>## Residual deviance: 1031.5  on 744  degrees of freedom</a:t>
            </a:r>
          </a:p>
          <a:p>
            <a:pPr marL="119062" indent="0" latinLnBrk="1">
              <a:buNone/>
            </a:pPr>
            <a:r>
              <a:rPr lang="en-US" sz="1400" dirty="0"/>
              <a:t>## AIC: 1035.5</a:t>
            </a:r>
          </a:p>
          <a:p>
            <a:pPr marL="119062" indent="0" latinLnBrk="1">
              <a:buNone/>
            </a:pPr>
            <a:r>
              <a:rPr lang="en-US" sz="1400" dirty="0"/>
              <a:t>## </a:t>
            </a:r>
          </a:p>
          <a:p>
            <a:pPr marL="119062" indent="0" latinLnBrk="1">
              <a:buNone/>
            </a:pPr>
            <a:r>
              <a:rPr lang="en-US" sz="1400" dirty="0"/>
              <a:t>## Number of Fisher Scoring iterations: 3</a:t>
            </a:r>
          </a:p>
        </p:txBody>
      </p:sp>
      <p:pic>
        <p:nvPicPr>
          <p:cNvPr id="6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8236128" y="2044959"/>
            <a:ext cx="3696848" cy="3220018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45954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Fit of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9062" indent="0" latinLnBrk="1">
              <a:buNone/>
            </a:pPr>
            <a:r>
              <a:rPr lang="en-US" sz="1400" dirty="0"/>
              <a:t>## Call:</a:t>
            </a:r>
            <a:br>
              <a:rPr lang="en-US" sz="1400" dirty="0"/>
            </a:br>
            <a:r>
              <a:rPr lang="en-US" sz="1400" dirty="0"/>
              <a:t>## </a:t>
            </a:r>
            <a:r>
              <a:rPr lang="en-US" sz="1400" dirty="0" err="1"/>
              <a:t>glm</a:t>
            </a:r>
            <a:r>
              <a:rPr lang="en-US" sz="1400" dirty="0"/>
              <a:t>(formula = </a:t>
            </a:r>
            <a:r>
              <a:rPr lang="en-US" sz="1400" dirty="0" err="1"/>
              <a:t>contr</a:t>
            </a:r>
            <a:r>
              <a:rPr lang="en-US" sz="1400" dirty="0"/>
              <a:t> ~ parent, family = binomial("logit"), data = </a:t>
            </a:r>
            <a:r>
              <a:rPr lang="en-US" sz="1400" dirty="0" err="1"/>
              <a:t>PearsonLee</a:t>
            </a:r>
            <a:r>
              <a:rPr lang="en-US" sz="1400" dirty="0"/>
              <a:t>)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Deviance Residuals: </a:t>
            </a:r>
            <a:br>
              <a:rPr lang="en-US" sz="1400" dirty="0"/>
            </a:br>
            <a:r>
              <a:rPr lang="en-US" sz="1400" dirty="0"/>
              <a:t>##     Min       1Q   Median       3Q      Max  </a:t>
            </a:r>
            <a:br>
              <a:rPr lang="en-US" sz="1400" dirty="0"/>
            </a:br>
            <a:r>
              <a:rPr lang="en-US" sz="1400" dirty="0"/>
              <a:t>## -1.7945  -0.9660   0.4287   0.9084   1.8330  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Coefficients:</a:t>
            </a:r>
            <a:br>
              <a:rPr lang="en-US" sz="1400" dirty="0"/>
            </a:br>
            <a:r>
              <a:rPr lang="en-US" sz="1400" dirty="0"/>
              <a:t>##              Estimate Std. Error z value </a:t>
            </a:r>
            <a:r>
              <a:rPr lang="en-US" sz="1400" dirty="0" err="1"/>
              <a:t>Pr</a:t>
            </a:r>
            <a:r>
              <a:rPr lang="en-US" sz="1400" dirty="0"/>
              <a:t>(&gt;|z|)    </a:t>
            </a:r>
            <a:br>
              <a:rPr lang="en-US" sz="1400" dirty="0"/>
            </a:br>
            <a:r>
              <a:rPr lang="en-US" sz="1400" dirty="0"/>
              <a:t>## (Intercept) -15.41986    1.36127  -11.33   &lt;2e-16 ***</a:t>
            </a:r>
            <a:br>
              <a:rPr lang="en-US" sz="1400" dirty="0"/>
            </a:br>
            <a:r>
              <a:rPr lang="en-US" sz="1400" dirty="0"/>
              <a:t>## parent        0.23840    0.02094   11.39   &lt;2e-16 ***</a:t>
            </a:r>
            <a:br>
              <a:rPr lang="en-US" sz="1400" dirty="0"/>
            </a:br>
            <a:r>
              <a:rPr lang="en-US" sz="1400" dirty="0"/>
              <a:t>## ---</a:t>
            </a:r>
            <a:br>
              <a:rPr lang="en-US" sz="1400" dirty="0"/>
            </a:br>
            <a:r>
              <a:rPr lang="en-US" sz="1400" dirty="0"/>
              <a:t>## </a:t>
            </a:r>
            <a:r>
              <a:rPr lang="en-US" sz="1400" dirty="0" err="1"/>
              <a:t>Signif</a:t>
            </a:r>
            <a:r>
              <a:rPr lang="en-US" sz="1400" dirty="0"/>
              <a:t>. codes:  0 '***' 0.001 '**' 0.01 '*' 0.05 '.' 0.1 ' ' 1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(Dispersion parameter for binomial family taken to be 1)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    Null deviance: 1033.40  on 745  degrees of freedom</a:t>
            </a:r>
            <a:br>
              <a:rPr lang="en-US" sz="1400" dirty="0"/>
            </a:br>
            <a:r>
              <a:rPr lang="en-US" sz="1400" dirty="0"/>
              <a:t>## Residual deviance:  859.43  on 744  degrees of freedom</a:t>
            </a:r>
            <a:br>
              <a:rPr lang="en-US" sz="1400" dirty="0"/>
            </a:br>
            <a:r>
              <a:rPr lang="en-US" sz="1400" dirty="0"/>
              <a:t>## AIC: 863.43</a:t>
            </a:r>
            <a:br>
              <a:rPr lang="en-US" sz="1400" dirty="0"/>
            </a:br>
            <a:r>
              <a:rPr lang="en-US" sz="1400" dirty="0"/>
              <a:t>## </a:t>
            </a:r>
            <a:br>
              <a:rPr lang="en-US" sz="1400" dirty="0"/>
            </a:br>
            <a:r>
              <a:rPr lang="en-US" sz="1400" dirty="0"/>
              <a:t>## Number of Fisher Scoring iterations: 3</a:t>
            </a:r>
            <a:endParaRPr lang="en-GB" sz="1400" dirty="0"/>
          </a:p>
          <a:p>
            <a:endParaRPr lang="en-GB" sz="1400" dirty="0"/>
          </a:p>
        </p:txBody>
      </p:sp>
      <p:pic>
        <p:nvPicPr>
          <p:cNvPr id="5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7581900" y="1699260"/>
            <a:ext cx="4610100" cy="36957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494222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A129B-2CD5-5344-AFD1-CD8F6F753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Rugby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9ABC63-2242-FE4E-9094-B2D4C2092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39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0DFF90-8B37-C642-A7E0-77FB2A448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Sexton Conversion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BFADF3-8FD4-EA42-910A-A08386143C4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119062" indent="0">
              <a:buNone/>
            </a:pPr>
            <a:r>
              <a:rPr lang="en-IE" sz="1200" dirty="0"/>
              <a:t>## </a:t>
            </a:r>
          </a:p>
          <a:p>
            <a:pPr marL="119062" indent="0">
              <a:buNone/>
            </a:pPr>
            <a:r>
              <a:rPr lang="en-IE" sz="1200" dirty="0"/>
              <a:t>## Call:</a:t>
            </a:r>
          </a:p>
          <a:p>
            <a:pPr marL="119062" indent="0">
              <a:buNone/>
            </a:pPr>
            <a:r>
              <a:rPr lang="en-IE" sz="1200" dirty="0"/>
              <a:t>## </a:t>
            </a:r>
            <a:r>
              <a:rPr lang="en-IE" sz="1200" dirty="0" err="1"/>
              <a:t>glm</a:t>
            </a:r>
            <a:r>
              <a:rPr lang="en-IE" sz="1200" dirty="0"/>
              <a:t>(formula = Conversion ~ Distance, family = binomial("logit"), </a:t>
            </a:r>
          </a:p>
          <a:p>
            <a:pPr marL="119062" indent="0">
              <a:buNone/>
            </a:pPr>
            <a:r>
              <a:rPr lang="en-IE" sz="1200" dirty="0"/>
              <a:t>## data = </a:t>
            </a:r>
            <a:r>
              <a:rPr lang="en-IE" sz="1200" dirty="0" err="1"/>
              <a:t>ButlerData</a:t>
            </a:r>
            <a:r>
              <a:rPr lang="en-IE" sz="1200" dirty="0"/>
              <a:t>) </a:t>
            </a:r>
          </a:p>
          <a:p>
            <a:pPr marL="119062" indent="0">
              <a:buNone/>
            </a:pPr>
            <a:r>
              <a:rPr lang="en-IE" sz="1200" dirty="0"/>
              <a:t>## </a:t>
            </a:r>
          </a:p>
          <a:p>
            <a:pPr marL="119062" indent="0">
              <a:buNone/>
            </a:pPr>
            <a:r>
              <a:rPr lang="en-IE" sz="1200" dirty="0"/>
              <a:t>## Deviance Residuals: </a:t>
            </a:r>
          </a:p>
          <a:p>
            <a:pPr marL="119062" indent="0">
              <a:buNone/>
            </a:pPr>
            <a:r>
              <a:rPr lang="en-IE" sz="1200" dirty="0"/>
              <a:t>## Min 1Q Median 3Q Max </a:t>
            </a:r>
          </a:p>
          <a:p>
            <a:pPr marL="119062" indent="0">
              <a:buNone/>
            </a:pPr>
            <a:r>
              <a:rPr lang="en-IE" sz="1200" dirty="0"/>
              <a:t>## -2.8277 -0.6497 0.2197 0.4711 1.6950 </a:t>
            </a:r>
          </a:p>
          <a:p>
            <a:pPr marL="119062" indent="0">
              <a:buNone/>
            </a:pPr>
            <a:r>
              <a:rPr lang="en-IE" sz="1200" dirty="0"/>
              <a:t>## </a:t>
            </a:r>
          </a:p>
          <a:p>
            <a:pPr marL="119062" indent="0">
              <a:buNone/>
            </a:pPr>
            <a:r>
              <a:rPr lang="en-IE" sz="1200" dirty="0"/>
              <a:t>## Coefficients: </a:t>
            </a:r>
          </a:p>
          <a:p>
            <a:pPr marL="119062" indent="0">
              <a:buNone/>
            </a:pPr>
            <a:r>
              <a:rPr lang="en-IE" sz="1200" dirty="0"/>
              <a:t>## Estimate Std. Error z value </a:t>
            </a:r>
            <a:r>
              <a:rPr lang="en-IE" sz="1200" dirty="0" err="1"/>
              <a:t>Pr</a:t>
            </a:r>
            <a:r>
              <a:rPr lang="en-IE" sz="1200" dirty="0"/>
              <a:t>(&gt;|z|) </a:t>
            </a:r>
          </a:p>
          <a:p>
            <a:pPr marL="119062" indent="0">
              <a:buNone/>
            </a:pPr>
            <a:r>
              <a:rPr lang="en-IE" sz="1200" dirty="0"/>
              <a:t>## (Intercept) 9.55239 1.94728 4.906 9.32e-07 *** </a:t>
            </a:r>
          </a:p>
          <a:p>
            <a:pPr marL="119062" indent="0">
              <a:buNone/>
            </a:pPr>
            <a:r>
              <a:rPr lang="en-IE" sz="1200" dirty="0"/>
              <a:t>## Distance -0.18625 0.03915 -4.758 1.96e-06 *** </a:t>
            </a:r>
          </a:p>
          <a:p>
            <a:pPr marL="119062" indent="0">
              <a:buNone/>
            </a:pPr>
            <a:r>
              <a:rPr lang="en-IE" sz="1200" dirty="0"/>
              <a:t>## -</a:t>
            </a:r>
          </a:p>
          <a:p>
            <a:pPr marL="119062" indent="0">
              <a:buNone/>
            </a:pPr>
            <a:r>
              <a:rPr lang="en-IE" sz="1200" dirty="0"/>
              <a:t>-- </a:t>
            </a:r>
          </a:p>
          <a:p>
            <a:pPr marL="119062" indent="0">
              <a:buNone/>
            </a:pPr>
            <a:r>
              <a:rPr lang="en-IE" sz="1200" dirty="0"/>
              <a:t>## </a:t>
            </a:r>
            <a:r>
              <a:rPr lang="en-IE" sz="1200" dirty="0" err="1"/>
              <a:t>Signif</a:t>
            </a:r>
            <a:r>
              <a:rPr lang="en-IE" sz="1200" dirty="0"/>
              <a:t>. codes: 0 '***' 0.001 '**' 0.01 '*' 0.05 '.' 0.1 ' ‘ 1 </a:t>
            </a:r>
          </a:p>
          <a:p>
            <a:pPr marL="119062" indent="0">
              <a:buNone/>
            </a:pPr>
            <a:r>
              <a:rPr lang="en-IE" sz="1200" dirty="0"/>
              <a:t>##</a:t>
            </a:r>
          </a:p>
          <a:p>
            <a:pPr marL="119062" indent="0">
              <a:buNone/>
            </a:pPr>
            <a:r>
              <a:rPr lang="en-IE" sz="1200" dirty="0"/>
              <a:t>## (Dispersion parameter for binomial family taken to be 1) </a:t>
            </a:r>
          </a:p>
          <a:p>
            <a:pPr marL="119062" indent="0">
              <a:buNone/>
            </a:pPr>
            <a:r>
              <a:rPr lang="en-IE" sz="1200" dirty="0"/>
              <a:t>## </a:t>
            </a:r>
          </a:p>
          <a:p>
            <a:pPr marL="119062" indent="0">
              <a:buNone/>
            </a:pPr>
            <a:r>
              <a:rPr lang="en-IE" sz="1200" dirty="0"/>
              <a:t>## Null deviance: 116.652 on 99 degrees of freedom </a:t>
            </a:r>
          </a:p>
          <a:p>
            <a:pPr marL="119062" indent="0">
              <a:buNone/>
            </a:pPr>
            <a:r>
              <a:rPr lang="en-IE" sz="1200" dirty="0"/>
              <a:t>## Residual deviance: 72.695 on 98 degrees of freedom </a:t>
            </a:r>
          </a:p>
          <a:p>
            <a:pPr marL="119062" indent="0">
              <a:buNone/>
            </a:pPr>
            <a:r>
              <a:rPr lang="en-IE" sz="1200" dirty="0"/>
              <a:t>## AIC: 76.695 </a:t>
            </a:r>
          </a:p>
          <a:p>
            <a:pPr marL="119062" indent="0">
              <a:buNone/>
            </a:pPr>
            <a:r>
              <a:rPr lang="en-IE" sz="1200" dirty="0"/>
              <a:t>## </a:t>
            </a:r>
          </a:p>
          <a:p>
            <a:pPr marL="119062" indent="0">
              <a:buNone/>
            </a:pPr>
            <a:r>
              <a:rPr lang="en-IE" sz="1200" dirty="0"/>
              <a:t>## Number of Fisher Scoring iterations: 6</a:t>
            </a:r>
            <a:endParaRPr lang="en-US" sz="12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D7FD092-7409-684C-BB60-AC752A72DF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97600" y="2402681"/>
            <a:ext cx="53848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7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ED6F4-4293-1549-9DEE-E3842A955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5BC17-69DE-5F49-8D60-FFF4A12922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867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Logistic function</a:t>
            </a:r>
          </a:p>
        </p:txBody>
      </p:sp>
      <p:pic>
        <p:nvPicPr>
          <p:cNvPr id="4" name="Picture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957689" y="1840089"/>
            <a:ext cx="6479822" cy="4357511"/>
          </a:xfrm>
          <a:prstGeom prst="rect">
            <a:avLst/>
          </a:prstGeom>
          <a:noFill/>
          <a:ln w="9525"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25012" y="1655422"/>
            <a:ext cx="58189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Does the parent’s height predict the parent’s sex?</a:t>
            </a:r>
          </a:p>
        </p:txBody>
      </p:sp>
    </p:spTree>
    <p:extLst>
      <p:ext uri="{BB962C8B-B14F-4D97-AF65-F5344CB8AC3E}">
        <p14:creationId xmlns:p14="http://schemas.microsoft.com/office/powerpoint/2010/main" val="112491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Logistic function</a:t>
            </a:r>
          </a:p>
        </p:txBody>
      </p:sp>
      <p:pic>
        <p:nvPicPr>
          <p:cNvPr id="4" name="Picture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233749" y="1408177"/>
            <a:ext cx="7876902" cy="5449824"/>
          </a:xfrm>
          <a:prstGeom prst="rect">
            <a:avLst/>
          </a:prstGeom>
          <a:noFill/>
          <a:ln w="9525"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274C91-54FB-ED4B-87F3-ECD8A40D3851}"/>
              </a:ext>
            </a:extLst>
          </p:cNvPr>
          <p:cNvCxnSpPr/>
          <p:nvPr/>
        </p:nvCxnSpPr>
        <p:spPr>
          <a:xfrm flipV="1">
            <a:off x="7903029" y="3239589"/>
            <a:ext cx="0" cy="2129245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13FB04-BCD9-E843-B1BB-F494AB063413}"/>
                  </a:ext>
                </a:extLst>
              </p:cNvPr>
              <p:cNvSpPr txBox="1"/>
              <p:nvPr/>
            </p:nvSpPr>
            <p:spPr>
              <a:xfrm>
                <a:off x="7798526" y="4304211"/>
                <a:ext cx="6792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/>
                      </m:sSub>
                    </m:oMath>
                  </m:oMathPara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13FB04-BCD9-E843-B1BB-F494AB06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526" y="4304211"/>
                <a:ext cx="67926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160C83-9B0B-9B48-BACF-BB030977E870}"/>
              </a:ext>
            </a:extLst>
          </p:cNvPr>
          <p:cNvCxnSpPr>
            <a:cxnSpLocks/>
          </p:cNvCxnSpPr>
          <p:nvPr/>
        </p:nvCxnSpPr>
        <p:spPr>
          <a:xfrm flipH="1">
            <a:off x="3513909" y="3239588"/>
            <a:ext cx="4389122" cy="1"/>
          </a:xfrm>
          <a:prstGeom prst="line">
            <a:avLst/>
          </a:prstGeom>
          <a:ln w="444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01B077-0E4C-A045-8E70-E28A3F810673}"/>
                  </a:ext>
                </a:extLst>
              </p:cNvPr>
              <p:cNvSpPr txBox="1"/>
              <p:nvPr/>
            </p:nvSpPr>
            <p:spPr>
              <a:xfrm>
                <a:off x="10071463" y="3242713"/>
                <a:ext cx="166333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Given someone is 70 inches the probability they are male is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/>
                    </m:sSub>
                  </m:oMath>
                </a14:m>
                <a:r>
                  <a:rPr lang="en-GB" dirty="0"/>
                  <a:t>=0.78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01B077-0E4C-A045-8E70-E28A3F810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1463" y="3242713"/>
                <a:ext cx="1663332" cy="1754326"/>
              </a:xfrm>
              <a:prstGeom prst="rect">
                <a:avLst/>
              </a:prstGeom>
              <a:blipFill>
                <a:blip r:embed="rId4"/>
                <a:stretch>
                  <a:fillRect l="-2273" t="-2174" r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385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Logistic function</a:t>
            </a:r>
          </a:p>
        </p:txBody>
      </p:sp>
      <p:pic>
        <p:nvPicPr>
          <p:cNvPr id="4" name="Picture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2233749" y="1408177"/>
            <a:ext cx="7876902" cy="5449824"/>
          </a:xfrm>
          <a:prstGeom prst="rect">
            <a:avLst/>
          </a:prstGeom>
          <a:noFill/>
          <a:ln w="9525">
            <a:noFill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F274C91-54FB-ED4B-87F3-ECD8A40D3851}"/>
              </a:ext>
            </a:extLst>
          </p:cNvPr>
          <p:cNvCxnSpPr>
            <a:cxnSpLocks/>
          </p:cNvCxnSpPr>
          <p:nvPr/>
        </p:nvCxnSpPr>
        <p:spPr>
          <a:xfrm>
            <a:off x="7903029" y="2638697"/>
            <a:ext cx="0" cy="600893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13FB04-BCD9-E843-B1BB-F494AB063413}"/>
                  </a:ext>
                </a:extLst>
              </p:cNvPr>
              <p:cNvSpPr txBox="1"/>
              <p:nvPr/>
            </p:nvSpPr>
            <p:spPr>
              <a:xfrm>
                <a:off x="7789826" y="2782669"/>
                <a:ext cx="6792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/>
                      </m:sSub>
                    </m:oMath>
                  </m:oMathPara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13FB04-BCD9-E843-B1BB-F494AB0634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9826" y="2782669"/>
                <a:ext cx="679269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6160C83-9B0B-9B48-BACF-BB030977E870}"/>
              </a:ext>
            </a:extLst>
          </p:cNvPr>
          <p:cNvCxnSpPr>
            <a:cxnSpLocks/>
          </p:cNvCxnSpPr>
          <p:nvPr/>
        </p:nvCxnSpPr>
        <p:spPr>
          <a:xfrm flipH="1">
            <a:off x="3513909" y="3239588"/>
            <a:ext cx="4389122" cy="1"/>
          </a:xfrm>
          <a:prstGeom prst="line">
            <a:avLst/>
          </a:prstGeom>
          <a:ln w="4445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01B077-0E4C-A045-8E70-E28A3F810673}"/>
                  </a:ext>
                </a:extLst>
              </p:cNvPr>
              <p:cNvSpPr txBox="1"/>
              <p:nvPr/>
            </p:nvSpPr>
            <p:spPr>
              <a:xfrm>
                <a:off x="9958251" y="3242713"/>
                <a:ext cx="1776544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Given someone is 70 inches the probability they are </a:t>
                </a:r>
                <a:r>
                  <a:rPr lang="en-GB" b="1" dirty="0"/>
                  <a:t>not</a:t>
                </a:r>
                <a:r>
                  <a:rPr lang="en-GB" dirty="0"/>
                  <a:t> male is</a:t>
                </a:r>
                <a:br>
                  <a:rPr lang="en-GB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/>
                    </m:sSub>
                  </m:oMath>
                </a14:m>
                <a:r>
                  <a:rPr lang="en-GB" dirty="0"/>
                  <a:t>=1-0.78=0.22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101B077-0E4C-A045-8E70-E28A3F8106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8251" y="3242713"/>
                <a:ext cx="1776544" cy="1754326"/>
              </a:xfrm>
              <a:prstGeom prst="rect">
                <a:avLst/>
              </a:prstGeom>
              <a:blipFill>
                <a:blip r:embed="rId4"/>
                <a:stretch>
                  <a:fillRect l="-2857" t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196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err="1"/>
              <a:t>PearsonLee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62125"/>
                <a:ext cx="10972800" cy="4625975"/>
              </a:xfrm>
            </p:spPr>
            <p:txBody>
              <a:bodyPr/>
              <a:lstStyle/>
              <a:p>
                <a:r>
                  <a:rPr lang="en-GB" dirty="0"/>
                  <a:t>The general regression structure is </a:t>
                </a:r>
              </a:p>
              <a:p>
                <a:pPr marL="11906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dirty="0"/>
                            <m:t>=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h𝑒𝑖𝑔h𝑡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11906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this is the probability of being male 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1−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119062" indent="0">
                  <a:buNone/>
                </a:pPr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this is the probability of being </a:t>
                </a:r>
                <a:r>
                  <a:rPr lang="en-GB" b="1" dirty="0"/>
                  <a:t>not</a:t>
                </a:r>
                <a:r>
                  <a:rPr lang="en-GB" dirty="0"/>
                  <a:t> male (female) </a:t>
                </a:r>
              </a:p>
              <a:p>
                <a:pPr marL="119062" indent="0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62125"/>
                <a:ext cx="10972800" cy="4625975"/>
              </a:xfrm>
              <a:blipFill>
                <a:blip r:embed="rId2"/>
                <a:stretch>
                  <a:fillRect l="-694" t="-548" b="-35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645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</a:t>
            </a:r>
            <a:r>
              <a:rPr lang="en-GB" dirty="0" err="1"/>
              <a:t>PearsonLee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09600" y="1762125"/>
                <a:ext cx="10972800" cy="4625975"/>
              </a:xfrm>
            </p:spPr>
            <p:txBody>
              <a:bodyPr/>
              <a:lstStyle/>
              <a:p>
                <a:r>
                  <a:rPr lang="en-GB" dirty="0"/>
                  <a:t>The general regression structure is </a:t>
                </a:r>
              </a:p>
              <a:p>
                <a:pPr marL="11906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GB" dirty="0"/>
                            <m:t>=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h𝑒𝑖𝑔h𝑡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pPr marL="119062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Sup>
                                <m:sSub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en-GB" dirty="0"/>
              </a:p>
              <a:p>
                <a:pPr marL="119062" indent="0" algn="ctr">
                  <a:buNone/>
                </a:pPr>
                <a:r>
                  <a:rPr lang="en-GB" dirty="0"/>
                  <a:t>Where this is the probability of being male </a:t>
                </a:r>
              </a:p>
              <a:p>
                <a:pPr marL="11906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𝑃𝑟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h𝑒𝑖𝑔h𝑡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h𝑒𝑖𝑔h𝑡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sSup>
                                    <m:sSup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h𝑒𝑖𝑔h𝑡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𝛽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119062" indent="0">
                  <a:buNone/>
                </a:pPr>
                <a:endParaRPr lang="en-GB" dirty="0"/>
              </a:p>
              <a:p>
                <a:pPr marL="119062" indent="0" algn="ctr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1762125"/>
                <a:ext cx="10972800" cy="4625975"/>
              </a:xfrm>
              <a:blipFill>
                <a:blip r:embed="rId2"/>
                <a:stretch>
                  <a:fillRect t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966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theme/theme1.xml><?xml version="1.0" encoding="utf-8"?>
<a:theme xmlns:a="http://schemas.openxmlformats.org/drawingml/2006/main" name="1_Modul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odu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7500"/>
                <a:satMod val="137000"/>
              </a:schemeClr>
            </a:gs>
            <a:gs pos="55000">
              <a:schemeClr val="phClr">
                <a:shade val="69000"/>
                <a:satMod val="137000"/>
              </a:schemeClr>
            </a:gs>
            <a:gs pos="100000">
              <a:schemeClr val="phClr">
                <a:shade val="98000"/>
                <a:satMod val="137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300000"/>
              </a:schemeClr>
            </a:gs>
            <a:gs pos="12000">
              <a:schemeClr val="phClr">
                <a:tint val="48000"/>
                <a:satMod val="300000"/>
              </a:schemeClr>
            </a:gs>
            <a:gs pos="20000">
              <a:schemeClr val="phClr">
                <a:tint val="49000"/>
                <a:satMod val="30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10000" t="-25000" r="10000" b="125000"/>
          </a:path>
        </a:gradFill>
        <a:blipFill>
          <a:blip xmlns:r="http://schemas.openxmlformats.org/officeDocument/2006/relationships" r:embed="rId1">
            <a:duotone>
              <a:schemeClr val="phClr">
                <a:shade val="75000"/>
                <a:satMod val="105000"/>
              </a:schemeClr>
              <a:schemeClr val="phClr">
                <a:tint val="95000"/>
                <a:satMod val="105000"/>
              </a:schemeClr>
            </a:duotone>
          </a:blip>
          <a:tile tx="0" ty="0" sx="38000" sy="38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ppt/theme/themeOverride2.xml><?xml version="1.0" encoding="utf-8"?>
<a:themeOverride xmlns:a="http://schemas.openxmlformats.org/drawingml/2006/main">
  <a:clrScheme name="Grayscale">
    <a:dk1>
      <a:sysClr val="windowText" lastClr="000000"/>
    </a:dk1>
    <a:lt1>
      <a:sysClr val="window" lastClr="FFFFFF"/>
    </a:lt1>
    <a:dk2>
      <a:srgbClr val="000000"/>
    </a:dk2>
    <a:lt2>
      <a:srgbClr val="F8F8F8"/>
    </a:lt2>
    <a:accent1>
      <a:srgbClr val="DDDDDD"/>
    </a:accent1>
    <a:accent2>
      <a:srgbClr val="B2B2B2"/>
    </a:accent2>
    <a:accent3>
      <a:srgbClr val="969696"/>
    </a:accent3>
    <a:accent4>
      <a:srgbClr val="808080"/>
    </a:accent4>
    <a:accent5>
      <a:srgbClr val="5F5F5F"/>
    </a:accent5>
    <a:accent6>
      <a:srgbClr val="4D4D4D"/>
    </a:accent6>
    <a:hlink>
      <a:srgbClr val="5F5F5F"/>
    </a:hlink>
    <a:folHlink>
      <a:srgbClr val="91919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44599</TotalTime>
  <Words>2144</Words>
  <Application>Microsoft Macintosh PowerPoint</Application>
  <PresentationFormat>Widescreen</PresentationFormat>
  <Paragraphs>274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4" baseType="lpstr">
      <vt:lpstr>Arial</vt:lpstr>
      <vt:lpstr>Calibri</vt:lpstr>
      <vt:lpstr>Cambria Math</vt:lpstr>
      <vt:lpstr>Corbel</vt:lpstr>
      <vt:lpstr>Garamond</vt:lpstr>
      <vt:lpstr>Wingdings</vt:lpstr>
      <vt:lpstr>Wingdings 2</vt:lpstr>
      <vt:lpstr>Wingdings 3</vt:lpstr>
      <vt:lpstr>1_Module</vt:lpstr>
      <vt:lpstr>Logistic Regression</vt:lpstr>
      <vt:lpstr>Bernoulli Distribution</vt:lpstr>
      <vt:lpstr>Bernoulli Distribution</vt:lpstr>
      <vt:lpstr>Parent and child</vt:lpstr>
      <vt:lpstr>A Logistic function</vt:lpstr>
      <vt:lpstr>A Logistic function</vt:lpstr>
      <vt:lpstr>A Logistic function</vt:lpstr>
      <vt:lpstr>Example PearsonLee</vt:lpstr>
      <vt:lpstr>Example PearsonLee</vt:lpstr>
      <vt:lpstr>Fitting the Model: Maximum Likelihood</vt:lpstr>
      <vt:lpstr>The Logistic Model</vt:lpstr>
      <vt:lpstr>R output</vt:lpstr>
      <vt:lpstr>Logistic Regression</vt:lpstr>
      <vt:lpstr>Interpretation of the logistic</vt:lpstr>
      <vt:lpstr>Interpretation of logistic</vt:lpstr>
      <vt:lpstr>Interpretation of logistic</vt:lpstr>
      <vt:lpstr>Interpretation of logistic</vt:lpstr>
      <vt:lpstr>Interpretation of logistic</vt:lpstr>
      <vt:lpstr>Interpretation of logistic</vt:lpstr>
      <vt:lpstr>Interpretation of Parameters from Logistic Regression</vt:lpstr>
      <vt:lpstr>Interpretation of Parameters from Logistic Regression</vt:lpstr>
      <vt:lpstr>Interpretation of Parameters from Logistic Regression</vt:lpstr>
      <vt:lpstr>Interpretation of Parameters from Logistic Regression</vt:lpstr>
      <vt:lpstr>Hypothesis Testing and  Confidence Intervals</vt:lpstr>
      <vt:lpstr>Hypothesis testing and Confidence Intervals </vt:lpstr>
      <vt:lpstr>Hypothesis testing </vt:lpstr>
      <vt:lpstr>Confidence Intervals</vt:lpstr>
      <vt:lpstr>Testing the null hypothesis</vt:lpstr>
      <vt:lpstr>Does the parent’s height predict the parent’s sex</vt:lpstr>
      <vt:lpstr>Testing the null hypothesis</vt:lpstr>
      <vt:lpstr>Hypothesis testing </vt:lpstr>
      <vt:lpstr>General Confidence Intervals</vt:lpstr>
      <vt:lpstr>Testing the null hypothesis</vt:lpstr>
      <vt:lpstr>Does the child’s height predict the parent’s sex?</vt:lpstr>
      <vt:lpstr>Testing the null hypothesis</vt:lpstr>
      <vt:lpstr>Hypothesis testing </vt:lpstr>
      <vt:lpstr>Testing the null hypothesis</vt:lpstr>
      <vt:lpstr>Confidence Intervals</vt:lpstr>
      <vt:lpstr>Confidence Intervals for odds</vt:lpstr>
      <vt:lpstr>Fit of the data</vt:lpstr>
      <vt:lpstr>Fit of the data</vt:lpstr>
      <vt:lpstr>Fit of the data</vt:lpstr>
      <vt:lpstr>Rugby Examples</vt:lpstr>
      <vt:lpstr>Sexton Conversion</vt:lpstr>
      <vt:lpstr>PowerPoint Presentation</vt:lpstr>
    </vt:vector>
  </TitlesOfParts>
  <Company>Trinity College Dublin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Butler</dc:creator>
  <cp:lastModifiedBy>John Butler</cp:lastModifiedBy>
  <cp:revision>589</cp:revision>
  <cp:lastPrinted>2017-11-29T19:58:26Z</cp:lastPrinted>
  <dcterms:created xsi:type="dcterms:W3CDTF">2014-12-12T13:28:38Z</dcterms:created>
  <dcterms:modified xsi:type="dcterms:W3CDTF">2021-03-27T15:48:03Z</dcterms:modified>
</cp:coreProperties>
</file>